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2" r:id="rId5"/>
    <p:sldId id="271" r:id="rId6"/>
    <p:sldId id="264" r:id="rId7"/>
    <p:sldId id="270" r:id="rId8"/>
    <p:sldId id="269" r:id="rId9"/>
    <p:sldId id="268" r:id="rId10"/>
    <p:sldId id="267" r:id="rId11"/>
    <p:sldId id="266" r:id="rId12"/>
    <p:sldId id="265" r:id="rId13"/>
    <p:sldId id="262" r:id="rId14"/>
    <p:sldId id="263" r:id="rId15"/>
    <p:sldId id="260" r:id="rId16"/>
    <p:sldId id="261" r:id="rId17"/>
    <p:sldId id="279" r:id="rId18"/>
    <p:sldId id="278" r:id="rId19"/>
    <p:sldId id="277" r:id="rId20"/>
    <p:sldId id="276" r:id="rId21"/>
    <p:sldId id="275" r:id="rId22"/>
    <p:sldId id="274" r:id="rId23"/>
    <p:sldId id="273"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افتراضي" id="{63CC4C9D-846E-40F2-86BE-62EB62D02F16}">
          <p14:sldIdLst>
            <p14:sldId id="257"/>
            <p14:sldId id="258"/>
            <p14:sldId id="259"/>
            <p14:sldId id="272"/>
            <p14:sldId id="271"/>
            <p14:sldId id="264"/>
            <p14:sldId id="270"/>
            <p14:sldId id="269"/>
            <p14:sldId id="268"/>
            <p14:sldId id="267"/>
            <p14:sldId id="266"/>
            <p14:sldId id="265"/>
            <p14:sldId id="262"/>
            <p14:sldId id="263"/>
            <p14:sldId id="260"/>
            <p14:sldId id="261"/>
            <p14:sldId id="279"/>
            <p14:sldId id="278"/>
            <p14:sldId id="277"/>
            <p14:sldId id="276"/>
            <p14:sldId id="275"/>
            <p14:sldId id="274"/>
            <p14:sldId id="273"/>
            <p14:sldId id="280"/>
            <p14:sldId id="281"/>
            <p14:sldId id="282"/>
            <p14:sldId id="283"/>
            <p14:sldId id="284"/>
            <p14:sldId id="285"/>
          </p14:sldIdLst>
        </p14:section>
        <p14:section name="مقطع بدون عنوان" id="{4ADEF413-5258-4E97-9BF8-0090EC097F2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07DD"/>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15" autoAdjust="0"/>
    <p:restoredTop sz="94660"/>
  </p:normalViewPr>
  <p:slideViewPr>
    <p:cSldViewPr snapToGrid="0">
      <p:cViewPr varScale="1">
        <p:scale>
          <a:sx n="70" d="100"/>
          <a:sy n="70" d="100"/>
        </p:scale>
        <p:origin x="696"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E8CCAF-9371-4B26-8B34-3895F7EA50E3}"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163537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E8CCAF-9371-4B26-8B34-3895F7EA50E3}"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2344806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E8CCAF-9371-4B26-8B34-3895F7EA50E3}"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1380987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E8CCAF-9371-4B26-8B34-3895F7EA50E3}"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165571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E8CCAF-9371-4B26-8B34-3895F7EA50E3}"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1292049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E8CCAF-9371-4B26-8B34-3895F7EA50E3}" type="datetimeFigureOut">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347768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E8CCAF-9371-4B26-8B34-3895F7EA50E3}" type="datetimeFigureOut">
              <a:rPr lang="en-US" smtClean="0"/>
              <a:t>4/16/2022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382887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E8CCAF-9371-4B26-8B34-3895F7EA50E3}" type="datetimeFigureOut">
              <a:rPr lang="en-US" smtClean="0"/>
              <a:t>4/16/2022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1530077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8CCAF-9371-4B26-8B34-3895F7EA50E3}" type="datetimeFigureOut">
              <a:rPr lang="en-US" smtClean="0"/>
              <a:t>4/16/2022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1636062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E8CCAF-9371-4B26-8B34-3895F7EA50E3}" type="datetimeFigureOut">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387683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E8CCAF-9371-4B26-8B34-3895F7EA50E3}" type="datetimeFigureOut">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3676716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E8CCAF-9371-4B26-8B34-3895F7EA50E3}" type="datetimeFigureOut">
              <a:rPr lang="en-US" smtClean="0"/>
              <a:t>4/16/2022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06C4D-7869-4B93-962E-87ED4C9340B4}" type="slidenum">
              <a:rPr lang="en-US" smtClean="0"/>
              <a:t>‹#›</a:t>
            </a:fld>
            <a:endParaRPr lang="en-US"/>
          </a:p>
        </p:txBody>
      </p:sp>
    </p:spTree>
    <p:extLst>
      <p:ext uri="{BB962C8B-B14F-4D97-AF65-F5344CB8AC3E}">
        <p14:creationId xmlns:p14="http://schemas.microsoft.com/office/powerpoint/2010/main" val="3359549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7.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9.png"/><Relationship Id="rId4" Type="http://schemas.microsoft.com/office/2007/relationships/hdphoto" Target="../media/hdphoto7.wdp"/></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3.png"/><Relationship Id="rId4" Type="http://schemas.microsoft.com/office/2007/relationships/hdphoto" Target="../media/hdphoto8.wdp"/></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9.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226987" y="4878776"/>
            <a:ext cx="1965013" cy="1976437"/>
          </a:xfrm>
          <a:prstGeom prst="rect">
            <a:avLst/>
          </a:prstGeom>
          <a:effectLst>
            <a:outerShdw blurRad="50800" dist="50800" dir="5400000" algn="ctr" rotWithShape="0">
              <a:schemeClr val="bg1">
                <a:alpha val="0"/>
              </a:schemeClr>
            </a:outerShdw>
          </a:effectLst>
        </p:spPr>
      </p:pic>
      <p:sp>
        <p:nvSpPr>
          <p:cNvPr id="10" name="object 4"/>
          <p:cNvSpPr/>
          <p:nvPr/>
        </p:nvSpPr>
        <p:spPr>
          <a:xfrm>
            <a:off x="2926080" y="6075100"/>
            <a:ext cx="6248400"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pPr algn="ctr"/>
            <a:r>
              <a:rPr lang="en-US" sz="2400" b="1" dirty="0" err="1" smtClean="0">
                <a:solidFill>
                  <a:schemeClr val="bg1"/>
                </a:solidFill>
              </a:rPr>
              <a:t>Gynaecology</a:t>
            </a:r>
            <a:r>
              <a:rPr lang="en-US" sz="2400" b="1" dirty="0" smtClean="0">
                <a:solidFill>
                  <a:schemeClr val="bg1"/>
                </a:solidFill>
              </a:rPr>
              <a:t> by ten teacher 20</a:t>
            </a:r>
            <a:r>
              <a:rPr lang="en-US" sz="2400" b="1" baseline="30000" dirty="0" smtClean="0">
                <a:solidFill>
                  <a:schemeClr val="bg1"/>
                </a:solidFill>
              </a:rPr>
              <a:t>th</a:t>
            </a:r>
            <a:r>
              <a:rPr lang="en-US" sz="2400" b="1" dirty="0" smtClean="0">
                <a:solidFill>
                  <a:schemeClr val="bg1"/>
                </a:solidFill>
              </a:rPr>
              <a:t> ed. </a:t>
            </a:r>
            <a:endParaRPr lang="en-US" sz="2400" b="1" dirty="0">
              <a:solidFill>
                <a:schemeClr val="bg1"/>
              </a:solidFill>
            </a:endParaRPr>
          </a:p>
          <a:p>
            <a:pPr algn="ctr"/>
            <a:r>
              <a:rPr lang="en-US" sz="2400" b="1" dirty="0">
                <a:solidFill>
                  <a:schemeClr val="bg1"/>
                </a:solidFill>
              </a:rPr>
              <a:t>EDITION by Ten Teachers</a:t>
            </a:r>
            <a:endParaRPr sz="2400" b="1" dirty="0">
              <a:solidFill>
                <a:schemeClr val="bg1"/>
              </a:solidFill>
            </a:endParaRPr>
          </a:p>
        </p:txBody>
      </p:sp>
      <p:sp>
        <p:nvSpPr>
          <p:cNvPr id="11" name="Rectangle 10"/>
          <p:cNvSpPr/>
          <p:nvPr/>
        </p:nvSpPr>
        <p:spPr>
          <a:xfrm>
            <a:off x="1738859" y="1629239"/>
            <a:ext cx="8708690" cy="2785378"/>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800" b="1" kern="0" dirty="0">
                <a:solidFill>
                  <a:srgbClr val="000000"/>
                </a:solidFill>
                <a:latin typeface="Times New Roman" pitchFamily="18" charset="0"/>
                <a:cs typeface="Times New Roman" pitchFamily="18" charset="0"/>
              </a:rPr>
              <a:t>REPRODUCTIVE BLOCK </a:t>
            </a:r>
            <a:endParaRPr kumimoji="0" lang="en-US" sz="2800" b="1" i="0"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a:p>
            <a:pPr algn="ctr"/>
            <a:r>
              <a:rPr lang="en-US" sz="2800" b="1" kern="0" dirty="0" smtClean="0">
                <a:solidFill>
                  <a:srgbClr val="000000"/>
                </a:solidFill>
              </a:rPr>
              <a:t>Lecture : </a:t>
            </a:r>
            <a:r>
              <a:rPr lang="en-US" sz="2000" b="1" kern="0" dirty="0" smtClean="0">
                <a:solidFill>
                  <a:srgbClr val="000000"/>
                </a:solidFill>
              </a:rPr>
              <a:t> </a:t>
            </a:r>
            <a:r>
              <a:rPr lang="en-US" sz="3200" dirty="0"/>
              <a:t>Normal and abnormal </a:t>
            </a:r>
            <a:r>
              <a:rPr lang="en-US" sz="3200" dirty="0" smtClean="0"/>
              <a:t>development                       </a:t>
            </a:r>
            <a:r>
              <a:rPr lang="en-US" sz="3200" dirty="0" smtClean="0"/>
              <a:t>of the female </a:t>
            </a:r>
            <a:r>
              <a:rPr lang="en-US" sz="3200" dirty="0"/>
              <a:t>genital tract </a:t>
            </a:r>
            <a:endParaRPr lang="en-US" sz="2000" dirty="0"/>
          </a:p>
          <a:p>
            <a:pPr lvl="0" fontAlgn="base">
              <a:spcBef>
                <a:spcPct val="0"/>
              </a:spcBef>
              <a:spcAft>
                <a:spcPct val="0"/>
              </a:spcAft>
              <a:defRPr/>
            </a:pPr>
            <a:r>
              <a:rPr lang="en-US" sz="2000" b="1" kern="0" dirty="0" smtClean="0">
                <a:solidFill>
                  <a:srgbClr val="000000"/>
                </a:solidFill>
              </a:rPr>
              <a:t>           </a:t>
            </a:r>
            <a:r>
              <a:rPr lang="en-US" sz="2400" b="1" kern="0" dirty="0" smtClean="0">
                <a:solidFill>
                  <a:srgbClr val="000000"/>
                </a:solidFill>
              </a:rPr>
              <a:t>Duration </a:t>
            </a:r>
            <a:r>
              <a:rPr lang="en-US" sz="2400" b="1" kern="0" dirty="0">
                <a:solidFill>
                  <a:srgbClr val="000000"/>
                </a:solidFill>
              </a:rPr>
              <a:t>: 1 hour </a:t>
            </a:r>
          </a:p>
          <a:p>
            <a:pPr lvl="0" algn="ctr" fontAlgn="base">
              <a:spcBef>
                <a:spcPct val="0"/>
              </a:spcBef>
              <a:spcAft>
                <a:spcPct val="0"/>
              </a:spcAft>
              <a:defRPr/>
            </a:pPr>
            <a:endParaRPr lang="en-US" sz="100" dirty="0" smtClean="0"/>
          </a:p>
          <a:p>
            <a:pPr lvl="0" algn="ctr" fontAlgn="base">
              <a:spcBef>
                <a:spcPct val="0"/>
              </a:spcBef>
              <a:spcAft>
                <a:spcPct val="0"/>
              </a:spcAft>
              <a:defRPr/>
            </a:pPr>
            <a:r>
              <a:rPr lang="en-US" b="1" i="1" dirty="0" smtClean="0">
                <a:solidFill>
                  <a:srgbClr val="FF0000"/>
                </a:solidFill>
                <a:latin typeface="Times New Roman" pitchFamily="18" charset="0"/>
                <a:cs typeface="Times New Roman" pitchFamily="18" charset="0"/>
              </a:rPr>
              <a:t>Presented by </a:t>
            </a:r>
          </a:p>
          <a:p>
            <a:pPr lvl="0" fontAlgn="base">
              <a:spcBef>
                <a:spcPct val="0"/>
              </a:spcBef>
              <a:spcAft>
                <a:spcPct val="0"/>
              </a:spcAft>
              <a:defRPr/>
            </a:pPr>
            <a:r>
              <a:rPr lang="en-US" b="1" i="1" dirty="0">
                <a:solidFill>
                  <a:srgbClr val="FF0000"/>
                </a:solidFill>
                <a:latin typeface="Times New Roman" pitchFamily="18" charset="0"/>
                <a:cs typeface="Times New Roman" pitchFamily="18" charset="0"/>
              </a:rPr>
              <a:t> </a:t>
            </a:r>
            <a:r>
              <a:rPr lang="en-US" b="1" i="1" dirty="0" smtClean="0">
                <a:solidFill>
                  <a:srgbClr val="FF0000"/>
                </a:solidFill>
                <a:latin typeface="Times New Roman" pitchFamily="18" charset="0"/>
                <a:cs typeface="Times New Roman" pitchFamily="18" charset="0"/>
              </a:rPr>
              <a:t>                                      Dr. ABD ALKAREEM  HUSSEIN  SUBBER </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b="1" i="0" u="none" strike="noStrike" kern="0" cap="none" spc="0" normalizeH="0" baseline="0" noProof="0" dirty="0">
              <a:ln>
                <a:noFill/>
              </a:ln>
              <a:solidFill>
                <a:srgbClr val="000000"/>
              </a:solidFill>
              <a:effectLst/>
              <a:uLnTx/>
              <a:uFillTx/>
            </a:endParaRPr>
          </a:p>
        </p:txBody>
      </p:sp>
      <p:sp>
        <p:nvSpPr>
          <p:cNvPr id="12" name="Rectangle 11"/>
          <p:cNvSpPr/>
          <p:nvPr/>
        </p:nvSpPr>
        <p:spPr>
          <a:xfrm>
            <a:off x="2360741" y="4188360"/>
            <a:ext cx="8086808" cy="1938992"/>
          </a:xfrm>
          <a:prstGeom prst="rect">
            <a:avLst/>
          </a:prstGeom>
        </p:spPr>
        <p:txBody>
          <a:bodyPr wrap="square">
            <a:spAutoFit/>
          </a:bodyPr>
          <a:lstStyle/>
          <a:p>
            <a:pPr algn="l" fontAlgn="base">
              <a:spcBef>
                <a:spcPct val="0"/>
              </a:spcBef>
              <a:spcAft>
                <a:spcPct val="0"/>
              </a:spcAft>
            </a:pPr>
            <a:r>
              <a:rPr lang="en-US" sz="2400" b="1" dirty="0">
                <a:solidFill>
                  <a:srgbClr val="000000"/>
                </a:solidFill>
                <a:cs typeface="+mj-cs"/>
              </a:rPr>
              <a:t>Block </a:t>
            </a:r>
            <a:r>
              <a:rPr lang="en-US" sz="2400" b="1" dirty="0" smtClean="0">
                <a:solidFill>
                  <a:srgbClr val="000000"/>
                </a:solidFill>
                <a:cs typeface="+mj-cs"/>
              </a:rPr>
              <a:t>staff</a:t>
            </a:r>
            <a:r>
              <a:rPr lang="en-US" sz="2400" b="1" dirty="0">
                <a:solidFill>
                  <a:srgbClr val="000000"/>
                </a:solidFill>
                <a:cs typeface="+mj-cs"/>
              </a:rPr>
              <a:t>:</a:t>
            </a:r>
          </a:p>
          <a:p>
            <a:pPr fontAlgn="base">
              <a:spcBef>
                <a:spcPct val="0"/>
              </a:spcBef>
              <a:spcAft>
                <a:spcPct val="0"/>
              </a:spcAft>
            </a:pPr>
            <a:r>
              <a:rPr lang="en-US" sz="2400" dirty="0">
                <a:solidFill>
                  <a:srgbClr val="FF0000"/>
                </a:solidFill>
                <a:cs typeface="+mj-cs"/>
              </a:rPr>
              <a:t>Dr.Raya Muslim Al Hassan </a:t>
            </a:r>
            <a:r>
              <a:rPr lang="en-US" sz="2400" dirty="0" smtClean="0">
                <a:solidFill>
                  <a:srgbClr val="FF0000"/>
                </a:solidFill>
                <a:cs typeface="+mj-cs"/>
              </a:rPr>
              <a:t>(Block </a:t>
            </a:r>
            <a:r>
              <a:rPr lang="en-US" sz="2400" dirty="0">
                <a:solidFill>
                  <a:srgbClr val="FF0000"/>
                </a:solidFill>
                <a:cs typeface="+mj-cs"/>
              </a:rPr>
              <a:t>leader)          </a:t>
            </a:r>
            <a:endParaRPr lang="en-US" sz="2400" dirty="0">
              <a:solidFill>
                <a:srgbClr val="000000"/>
              </a:solidFill>
              <a:cs typeface="+mj-cs"/>
            </a:endParaRPr>
          </a:p>
          <a:p>
            <a:pPr fontAlgn="base">
              <a:spcBef>
                <a:spcPct val="0"/>
              </a:spcBef>
              <a:spcAft>
                <a:spcPct val="0"/>
              </a:spcAft>
            </a:pPr>
            <a:r>
              <a:rPr lang="en-US" sz="2400" dirty="0" err="1">
                <a:solidFill>
                  <a:srgbClr val="000000"/>
                </a:solidFill>
              </a:rPr>
              <a:t>Dr.Marwa</a:t>
            </a:r>
            <a:r>
              <a:rPr lang="en-US" sz="2400" dirty="0">
                <a:solidFill>
                  <a:srgbClr val="000000"/>
                </a:solidFill>
              </a:rPr>
              <a:t> </a:t>
            </a:r>
            <a:r>
              <a:rPr lang="en-US" sz="2400" dirty="0" err="1">
                <a:solidFill>
                  <a:srgbClr val="000000"/>
                </a:solidFill>
              </a:rPr>
              <a:t>Sadik</a:t>
            </a:r>
            <a:r>
              <a:rPr lang="en-US" sz="2400" dirty="0">
                <a:solidFill>
                  <a:srgbClr val="000000"/>
                </a:solidFill>
              </a:rPr>
              <a:t>  </a:t>
            </a:r>
            <a:r>
              <a:rPr lang="en-US" sz="2400" dirty="0">
                <a:solidFill>
                  <a:srgbClr val="000000"/>
                </a:solidFill>
                <a:cs typeface="+mj-cs"/>
              </a:rPr>
              <a:t>(</a:t>
            </a:r>
            <a:r>
              <a:rPr lang="en-US" sz="2400" dirty="0" smtClean="0">
                <a:solidFill>
                  <a:srgbClr val="000000"/>
                </a:solidFill>
                <a:cs typeface="+mj-cs"/>
              </a:rPr>
              <a:t>co leader</a:t>
            </a:r>
            <a:r>
              <a:rPr lang="en-US" sz="2400" dirty="0">
                <a:solidFill>
                  <a:srgbClr val="000000"/>
                </a:solidFill>
                <a:cs typeface="+mj-cs"/>
              </a:rPr>
              <a:t>)                                             </a:t>
            </a:r>
          </a:p>
          <a:p>
            <a:pPr fontAlgn="base">
              <a:spcBef>
                <a:spcPct val="0"/>
              </a:spcBef>
              <a:spcAft>
                <a:spcPct val="0"/>
              </a:spcAft>
            </a:pPr>
            <a:r>
              <a:rPr lang="en-US" sz="2400" dirty="0">
                <a:solidFill>
                  <a:srgbClr val="000000"/>
                </a:solidFill>
              </a:rPr>
              <a:t>Dr. </a:t>
            </a:r>
            <a:r>
              <a:rPr lang="en-US" sz="2400" dirty="0" err="1" smtClean="0">
                <a:solidFill>
                  <a:srgbClr val="000000"/>
                </a:solidFill>
              </a:rPr>
              <a:t>Abdal</a:t>
            </a:r>
            <a:r>
              <a:rPr lang="en-US" sz="2400" dirty="0" smtClean="0">
                <a:solidFill>
                  <a:srgbClr val="000000"/>
                </a:solidFill>
              </a:rPr>
              <a:t> </a:t>
            </a:r>
            <a:r>
              <a:rPr lang="en-US" sz="2400" dirty="0" err="1">
                <a:solidFill>
                  <a:srgbClr val="000000"/>
                </a:solidFill>
              </a:rPr>
              <a:t>kareem</a:t>
            </a:r>
            <a:r>
              <a:rPr lang="en-US" sz="2400" dirty="0">
                <a:solidFill>
                  <a:srgbClr val="000000"/>
                </a:solidFill>
              </a:rPr>
              <a:t> Hussain </a:t>
            </a:r>
            <a:r>
              <a:rPr lang="en-US" sz="2400" dirty="0" err="1">
                <a:solidFill>
                  <a:srgbClr val="000000"/>
                </a:solidFill>
              </a:rPr>
              <a:t>Subber</a:t>
            </a:r>
            <a:r>
              <a:rPr lang="en-US" sz="2400" dirty="0">
                <a:solidFill>
                  <a:srgbClr val="000000"/>
                </a:solidFill>
              </a:rPr>
              <a:t> </a:t>
            </a:r>
          </a:p>
          <a:p>
            <a:pPr fontAlgn="base">
              <a:spcBef>
                <a:spcPct val="0"/>
              </a:spcBef>
              <a:spcAft>
                <a:spcPct val="0"/>
              </a:spcAft>
            </a:pPr>
            <a:r>
              <a:rPr lang="en-US" sz="2400" dirty="0" err="1">
                <a:solidFill>
                  <a:srgbClr val="000000"/>
                </a:solidFill>
              </a:rPr>
              <a:t>Dr.Alaa</a:t>
            </a:r>
            <a:r>
              <a:rPr lang="en-US" sz="2400" dirty="0">
                <a:solidFill>
                  <a:srgbClr val="000000"/>
                </a:solidFill>
              </a:rPr>
              <a:t> </a:t>
            </a:r>
            <a:r>
              <a:rPr lang="en-US" sz="2400" dirty="0" err="1">
                <a:solidFill>
                  <a:srgbClr val="000000"/>
                </a:solidFill>
              </a:rPr>
              <a:t>Hufdhi</a:t>
            </a:r>
            <a:endParaRPr lang="en-US" sz="2400" dirty="0">
              <a:solidFill>
                <a:srgbClr val="000000"/>
              </a:solidFill>
            </a:endParaRPr>
          </a:p>
        </p:txBody>
      </p:sp>
      <p:sp>
        <p:nvSpPr>
          <p:cNvPr id="13" name="Rectangle 12"/>
          <p:cNvSpPr/>
          <p:nvPr/>
        </p:nvSpPr>
        <p:spPr>
          <a:xfrm>
            <a:off x="2949172" y="779636"/>
            <a:ext cx="6407661" cy="95410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rPr>
              <a:t>Academic year 2021-2022</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a:solidFill>
                  <a:srgbClr val="000000"/>
                </a:solidFill>
              </a:rPr>
              <a:t>5</a:t>
            </a:r>
            <a:r>
              <a:rPr lang="en-US" sz="2800" b="1" kern="0" baseline="30000" dirty="0">
                <a:solidFill>
                  <a:srgbClr val="000000"/>
                </a:solidFill>
              </a:rPr>
              <a:t>th</a:t>
            </a:r>
            <a:r>
              <a:rPr lang="en-US" sz="2800" b="1" kern="0" dirty="0">
                <a:solidFill>
                  <a:srgbClr val="000000"/>
                </a:solidFill>
              </a:rPr>
              <a:t> year </a:t>
            </a:r>
            <a:endParaRPr kumimoji="0" lang="en-US" sz="2800" b="1"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582775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sp>
        <p:nvSpPr>
          <p:cNvPr id="10" name="مستطيل 9"/>
          <p:cNvSpPr/>
          <p:nvPr/>
        </p:nvSpPr>
        <p:spPr>
          <a:xfrm>
            <a:off x="287029" y="3158101"/>
            <a:ext cx="8928854" cy="3416320"/>
          </a:xfrm>
          <a:prstGeom prst="rect">
            <a:avLst/>
          </a:prstGeom>
        </p:spPr>
        <p:txBody>
          <a:bodyPr wrap="square">
            <a:spAutoFit/>
          </a:bodyPr>
          <a:lstStyle/>
          <a:p>
            <a:r>
              <a:rPr lang="en-US" sz="2400" dirty="0" smtClean="0"/>
              <a:t>The </a:t>
            </a:r>
            <a:r>
              <a:rPr lang="en-US" sz="2400" dirty="0"/>
              <a:t>cortex and the covering epithelium are developed from the </a:t>
            </a:r>
            <a:r>
              <a:rPr lang="en-US" sz="2400" dirty="0" err="1"/>
              <a:t>coelomic</a:t>
            </a:r>
            <a:r>
              <a:rPr lang="en-US" sz="2400" dirty="0"/>
              <a:t> </a:t>
            </a:r>
            <a:r>
              <a:rPr lang="en-US" sz="2400" dirty="0" smtClean="0"/>
              <a:t>epithelium  and </a:t>
            </a:r>
            <a:r>
              <a:rPr lang="en-US" sz="2400" dirty="0"/>
              <a:t>the medulla from the mesenchyme. The germ cells are endodermal in origin and migrate from the yolk sac to the genital ridge.</a:t>
            </a:r>
          </a:p>
          <a:p>
            <a:r>
              <a:rPr lang="en-US" sz="2400" dirty="0"/>
              <a:t>The number of </a:t>
            </a:r>
            <a:r>
              <a:rPr lang="en-US" sz="2400" dirty="0" err="1"/>
              <a:t>oogonia</a:t>
            </a:r>
            <a:r>
              <a:rPr lang="en-US" sz="2400" dirty="0"/>
              <a:t> reaches its maximum at 20th </a:t>
            </a:r>
            <a:r>
              <a:rPr lang="en-US" sz="2400" dirty="0" err="1" smtClean="0"/>
              <a:t>wks</a:t>
            </a:r>
            <a:r>
              <a:rPr lang="en-US" sz="2400" dirty="0" smtClean="0"/>
              <a:t> is about </a:t>
            </a:r>
            <a:r>
              <a:rPr lang="en-US" sz="2400" dirty="0"/>
              <a:t>7 million. The estimated number at birth is about </a:t>
            </a:r>
            <a:r>
              <a:rPr lang="en-US" sz="2400" dirty="0" smtClean="0"/>
              <a:t>2  million.</a:t>
            </a:r>
            <a:r>
              <a:rPr lang="en-US" sz="2400" dirty="0"/>
              <a:t> Females are not capable of making new eggs, and in fact, there is a continuous decline in the total number of eggs each month. By the time a girl enters puberty, </a:t>
            </a:r>
            <a:r>
              <a:rPr lang="en-US" sz="2400" dirty="0" smtClean="0"/>
              <a:t>total </a:t>
            </a:r>
            <a:r>
              <a:rPr lang="en-US" sz="2400" dirty="0"/>
              <a:t>egg pool remains, around </a:t>
            </a:r>
            <a:r>
              <a:rPr lang="en-US" sz="2400" dirty="0" smtClean="0"/>
              <a:t>300,000 </a:t>
            </a:r>
            <a:endParaRPr lang="ar-IQ" sz="2400" dirty="0"/>
          </a:p>
        </p:txBody>
      </p:sp>
      <p:sp>
        <p:nvSpPr>
          <p:cNvPr id="12" name="مستطيل 11"/>
          <p:cNvSpPr/>
          <p:nvPr/>
        </p:nvSpPr>
        <p:spPr>
          <a:xfrm>
            <a:off x="190169" y="995404"/>
            <a:ext cx="3465116" cy="523220"/>
          </a:xfrm>
          <a:prstGeom prst="rect">
            <a:avLst/>
          </a:prstGeom>
        </p:spPr>
        <p:txBody>
          <a:bodyPr wrap="none">
            <a:spAutoFit/>
          </a:bodyPr>
          <a:lstStyle/>
          <a:p>
            <a:r>
              <a:rPr lang="en-US" sz="2800" dirty="0">
                <a:solidFill>
                  <a:srgbClr val="5E07DD"/>
                </a:solidFill>
              </a:rPr>
              <a:t>Development of Ovary</a:t>
            </a:r>
            <a:endParaRPr lang="ar-IQ" sz="2800" dirty="0">
              <a:solidFill>
                <a:srgbClr val="5E07DD"/>
              </a:solidFill>
            </a:endParaRPr>
          </a:p>
        </p:txBody>
      </p:sp>
      <p:sp>
        <p:nvSpPr>
          <p:cNvPr id="13" name="مستطيل 12"/>
          <p:cNvSpPr/>
          <p:nvPr/>
        </p:nvSpPr>
        <p:spPr>
          <a:xfrm>
            <a:off x="190168" y="1518624"/>
            <a:ext cx="8434848" cy="1569660"/>
          </a:xfrm>
          <a:prstGeom prst="rect">
            <a:avLst/>
          </a:prstGeom>
        </p:spPr>
        <p:txBody>
          <a:bodyPr wrap="square">
            <a:spAutoFit/>
          </a:bodyPr>
          <a:lstStyle/>
          <a:p>
            <a:r>
              <a:rPr lang="en-US" sz="2400" dirty="0"/>
              <a:t>Ovaries are formed by genital ridge but not from Müllerian ducts </a:t>
            </a:r>
          </a:p>
          <a:p>
            <a:r>
              <a:rPr lang="en-US" sz="2400" dirty="0"/>
              <a:t>For proper development of ovaries-presence of two </a:t>
            </a:r>
            <a:r>
              <a:rPr lang="en-US" sz="2400" dirty="0">
                <a:solidFill>
                  <a:srgbClr val="5E07DD"/>
                </a:solidFill>
              </a:rPr>
              <a:t>X</a:t>
            </a:r>
            <a:r>
              <a:rPr lang="en-US" sz="2400" dirty="0"/>
              <a:t> chromosomes is </a:t>
            </a:r>
            <a:r>
              <a:rPr lang="en-US" sz="2400" dirty="0" smtClean="0"/>
              <a:t>required; </a:t>
            </a:r>
            <a:r>
              <a:rPr lang="en-US" sz="2400" dirty="0"/>
              <a:t>Thus if only one </a:t>
            </a:r>
            <a:r>
              <a:rPr lang="en-US" sz="2400" dirty="0" smtClean="0">
                <a:solidFill>
                  <a:srgbClr val="5E07DD"/>
                </a:solidFill>
              </a:rPr>
              <a:t>X  </a:t>
            </a:r>
            <a:r>
              <a:rPr lang="en-US" sz="2400" dirty="0" smtClean="0"/>
              <a:t>chromosome </a:t>
            </a:r>
            <a:r>
              <a:rPr lang="en-US" sz="2400" dirty="0"/>
              <a:t>is present </a:t>
            </a:r>
            <a:r>
              <a:rPr lang="en-US" sz="2400" dirty="0" smtClean="0"/>
              <a:t>it results </a:t>
            </a:r>
            <a:r>
              <a:rPr lang="en-US" sz="2400" dirty="0"/>
              <a:t>in streak gonads like </a:t>
            </a:r>
            <a:r>
              <a:rPr lang="en-US" sz="2400" dirty="0" smtClean="0"/>
              <a:t>in  </a:t>
            </a:r>
            <a:r>
              <a:rPr lang="en-US" sz="2400" dirty="0" smtClean="0">
                <a:solidFill>
                  <a:srgbClr val="00B050"/>
                </a:solidFill>
              </a:rPr>
              <a:t>Turners </a:t>
            </a:r>
            <a:r>
              <a:rPr lang="en-US" sz="2400" dirty="0">
                <a:solidFill>
                  <a:srgbClr val="00B050"/>
                </a:solidFill>
              </a:rPr>
              <a:t>syndrome</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5883" y="995404"/>
            <a:ext cx="2745458" cy="557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840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sp>
        <p:nvSpPr>
          <p:cNvPr id="2" name="مستطيل 1"/>
          <p:cNvSpPr/>
          <p:nvPr/>
        </p:nvSpPr>
        <p:spPr>
          <a:xfrm>
            <a:off x="545318" y="834764"/>
            <a:ext cx="5018938" cy="523220"/>
          </a:xfrm>
          <a:prstGeom prst="rect">
            <a:avLst/>
          </a:prstGeom>
        </p:spPr>
        <p:txBody>
          <a:bodyPr wrap="none">
            <a:spAutoFit/>
          </a:bodyPr>
          <a:lstStyle/>
          <a:p>
            <a:r>
              <a:rPr lang="en-US" sz="2800" dirty="0">
                <a:solidFill>
                  <a:srgbClr val="FF0000"/>
                </a:solidFill>
              </a:rPr>
              <a:t>Anatomy of female pelvic organs </a:t>
            </a:r>
            <a:endParaRPr lang="ar-IQ" sz="2800" dirty="0">
              <a:solidFill>
                <a:srgbClr val="FF0000"/>
              </a:solidFill>
            </a:endParaRPr>
          </a:p>
        </p:txBody>
      </p:sp>
      <p:sp>
        <p:nvSpPr>
          <p:cNvPr id="3" name="مستطيل 2"/>
          <p:cNvSpPr/>
          <p:nvPr/>
        </p:nvSpPr>
        <p:spPr>
          <a:xfrm>
            <a:off x="545318" y="1357984"/>
            <a:ext cx="2696059" cy="523220"/>
          </a:xfrm>
          <a:prstGeom prst="rect">
            <a:avLst/>
          </a:prstGeom>
        </p:spPr>
        <p:txBody>
          <a:bodyPr wrap="none">
            <a:spAutoFit/>
          </a:bodyPr>
          <a:lstStyle/>
          <a:p>
            <a:r>
              <a:rPr lang="en-US" sz="2800" dirty="0">
                <a:solidFill>
                  <a:srgbClr val="5E07DD"/>
                </a:solidFill>
              </a:rPr>
              <a:t>External genitalia</a:t>
            </a:r>
            <a:endParaRPr lang="ar-IQ" sz="2800" dirty="0">
              <a:solidFill>
                <a:srgbClr val="5E07DD"/>
              </a:solidFill>
            </a:endParaRPr>
          </a:p>
        </p:txBody>
      </p:sp>
      <p:sp>
        <p:nvSpPr>
          <p:cNvPr id="10" name="مستطيل 9"/>
          <p:cNvSpPr/>
          <p:nvPr/>
        </p:nvSpPr>
        <p:spPr>
          <a:xfrm>
            <a:off x="406155" y="1795479"/>
            <a:ext cx="8045862" cy="1200329"/>
          </a:xfrm>
          <a:prstGeom prst="rect">
            <a:avLst/>
          </a:prstGeom>
        </p:spPr>
        <p:txBody>
          <a:bodyPr wrap="square">
            <a:spAutoFit/>
          </a:bodyPr>
          <a:lstStyle/>
          <a:p>
            <a:r>
              <a:rPr lang="en-US" sz="2400" dirty="0" smtClean="0"/>
              <a:t>External genitalia or vulva </a:t>
            </a:r>
            <a:r>
              <a:rPr lang="en-US" sz="2400" dirty="0"/>
              <a:t>and </a:t>
            </a:r>
            <a:r>
              <a:rPr lang="en-US" sz="2400" dirty="0" smtClean="0"/>
              <a:t>includes </a:t>
            </a:r>
            <a:r>
              <a:rPr lang="en-US" sz="2400" dirty="0"/>
              <a:t>the </a:t>
            </a:r>
            <a:r>
              <a:rPr lang="en-US" sz="2400" dirty="0" err="1"/>
              <a:t>mons</a:t>
            </a:r>
            <a:r>
              <a:rPr lang="en-US" sz="2400" dirty="0"/>
              <a:t> pubis, labia </a:t>
            </a:r>
            <a:r>
              <a:rPr lang="en-US" sz="2400" dirty="0" err="1"/>
              <a:t>majora</a:t>
            </a:r>
            <a:r>
              <a:rPr lang="en-US" sz="2400" dirty="0"/>
              <a:t> </a:t>
            </a:r>
            <a:r>
              <a:rPr lang="en-US" sz="2400" dirty="0" smtClean="0"/>
              <a:t>and </a:t>
            </a:r>
            <a:r>
              <a:rPr lang="en-US" sz="2400" dirty="0" err="1" smtClean="0"/>
              <a:t>minora</a:t>
            </a:r>
            <a:r>
              <a:rPr lang="en-US" sz="2400" dirty="0"/>
              <a:t>, the vaginal vestibule, the clitoris and the greater vestibular glands.</a:t>
            </a:r>
            <a:endParaRPr lang="ar-IQ" sz="2400" dirty="0"/>
          </a:p>
        </p:txBody>
      </p:sp>
      <p:sp>
        <p:nvSpPr>
          <p:cNvPr id="11" name="مستطيل 10"/>
          <p:cNvSpPr/>
          <p:nvPr/>
        </p:nvSpPr>
        <p:spPr>
          <a:xfrm>
            <a:off x="529724" y="2934532"/>
            <a:ext cx="7131463" cy="830997"/>
          </a:xfrm>
          <a:prstGeom prst="rect">
            <a:avLst/>
          </a:prstGeom>
        </p:spPr>
        <p:txBody>
          <a:bodyPr wrap="square">
            <a:spAutoFit/>
          </a:bodyPr>
          <a:lstStyle/>
          <a:p>
            <a:r>
              <a:rPr lang="en-US" sz="2400" dirty="0"/>
              <a:t>The </a:t>
            </a:r>
            <a:r>
              <a:rPr lang="en-US" sz="2400" dirty="0" err="1">
                <a:solidFill>
                  <a:srgbClr val="5E07DD"/>
                </a:solidFill>
              </a:rPr>
              <a:t>mons</a:t>
            </a:r>
            <a:r>
              <a:rPr lang="en-US" sz="2400" dirty="0">
                <a:solidFill>
                  <a:srgbClr val="5E07DD"/>
                </a:solidFill>
              </a:rPr>
              <a:t> pubis </a:t>
            </a:r>
            <a:r>
              <a:rPr lang="en-US" sz="2400" dirty="0"/>
              <a:t>is a </a:t>
            </a:r>
            <a:r>
              <a:rPr lang="en-US" sz="2400" dirty="0" smtClean="0"/>
              <a:t>fibro-fatty pad </a:t>
            </a:r>
            <a:r>
              <a:rPr lang="en-US" sz="2400" dirty="0"/>
              <a:t>covered by hair-bearing skin that covers the bony pubic ramus.</a:t>
            </a:r>
            <a:endParaRPr lang="ar-IQ" sz="24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6834" y="1614517"/>
            <a:ext cx="291577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ستطيل 11"/>
          <p:cNvSpPr/>
          <p:nvPr/>
        </p:nvSpPr>
        <p:spPr>
          <a:xfrm>
            <a:off x="529724" y="4099441"/>
            <a:ext cx="8811516" cy="2308324"/>
          </a:xfrm>
          <a:prstGeom prst="rect">
            <a:avLst/>
          </a:prstGeom>
        </p:spPr>
        <p:txBody>
          <a:bodyPr wrap="square">
            <a:spAutoFit/>
          </a:bodyPr>
          <a:lstStyle/>
          <a:p>
            <a:r>
              <a:rPr lang="en-US" sz="2400" dirty="0"/>
              <a:t>The </a:t>
            </a:r>
            <a:r>
              <a:rPr lang="en-US" sz="2400" dirty="0">
                <a:solidFill>
                  <a:srgbClr val="5E07DD"/>
                </a:solidFill>
              </a:rPr>
              <a:t>labia </a:t>
            </a:r>
            <a:r>
              <a:rPr lang="en-US" sz="2400" dirty="0" err="1">
                <a:solidFill>
                  <a:srgbClr val="5E07DD"/>
                </a:solidFill>
              </a:rPr>
              <a:t>majora</a:t>
            </a:r>
            <a:r>
              <a:rPr lang="en-US" sz="2400" dirty="0">
                <a:solidFill>
                  <a:srgbClr val="5E07DD"/>
                </a:solidFill>
              </a:rPr>
              <a:t> </a:t>
            </a:r>
            <a:r>
              <a:rPr lang="en-US" sz="2400" dirty="0"/>
              <a:t>are two folds of skin with underlying adipose tissue lying either side of the </a:t>
            </a:r>
            <a:r>
              <a:rPr lang="en-US" sz="2400" dirty="0" smtClean="0"/>
              <a:t>vaginal opening</a:t>
            </a:r>
            <a:r>
              <a:rPr lang="en-US" sz="2400" dirty="0"/>
              <a:t>. </a:t>
            </a:r>
            <a:r>
              <a:rPr lang="en-US" sz="2400" dirty="0" smtClean="0"/>
              <a:t> </a:t>
            </a:r>
          </a:p>
          <a:p>
            <a:r>
              <a:rPr lang="en-US" sz="2400" dirty="0" smtClean="0"/>
              <a:t>They extend </a:t>
            </a:r>
            <a:r>
              <a:rPr lang="en-US" sz="2400" dirty="0"/>
              <a:t>from the </a:t>
            </a:r>
            <a:r>
              <a:rPr lang="en-US" sz="2400" dirty="0" err="1"/>
              <a:t>mons</a:t>
            </a:r>
            <a:r>
              <a:rPr lang="en-US" sz="2400" dirty="0"/>
              <a:t> pubis downward and backward to merge with the skin of the </a:t>
            </a:r>
            <a:r>
              <a:rPr lang="en-US" sz="2400" dirty="0" smtClean="0"/>
              <a:t>perineum. </a:t>
            </a:r>
          </a:p>
          <a:p>
            <a:r>
              <a:rPr lang="en-US" sz="2400" dirty="0" smtClean="0"/>
              <a:t>They </a:t>
            </a:r>
            <a:r>
              <a:rPr lang="en-US" sz="2400" dirty="0"/>
              <a:t>contain sebaceous and sweat glands and a few specialized apocrine glands. In the </a:t>
            </a:r>
            <a:r>
              <a:rPr lang="en-US" sz="2400" dirty="0" smtClean="0"/>
              <a:t>deepest. </a:t>
            </a:r>
            <a:endParaRPr lang="en-US" sz="2400" dirty="0"/>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9417" y="4099441"/>
            <a:ext cx="2609426" cy="232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786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sp>
        <p:nvSpPr>
          <p:cNvPr id="2" name="مستطيل 1"/>
          <p:cNvSpPr/>
          <p:nvPr/>
        </p:nvSpPr>
        <p:spPr>
          <a:xfrm>
            <a:off x="607285" y="2538054"/>
            <a:ext cx="7514928" cy="400110"/>
          </a:xfrm>
          <a:prstGeom prst="rect">
            <a:avLst/>
          </a:prstGeom>
        </p:spPr>
        <p:txBody>
          <a:bodyPr wrap="square">
            <a:spAutoFit/>
          </a:bodyPr>
          <a:lstStyle/>
          <a:p>
            <a:r>
              <a:rPr lang="en-US" sz="2000" dirty="0"/>
              <a:t>The area between the labia </a:t>
            </a:r>
            <a:r>
              <a:rPr lang="en-US" sz="2000" dirty="0" err="1"/>
              <a:t>minora</a:t>
            </a:r>
            <a:r>
              <a:rPr lang="en-US" sz="2000" dirty="0"/>
              <a:t> is the vulva vestibule</a:t>
            </a:r>
            <a:endParaRPr lang="ar-IQ" sz="2000" dirty="0"/>
          </a:p>
        </p:txBody>
      </p:sp>
      <p:sp>
        <p:nvSpPr>
          <p:cNvPr id="3" name="مستطيل 2"/>
          <p:cNvSpPr/>
          <p:nvPr/>
        </p:nvSpPr>
        <p:spPr>
          <a:xfrm>
            <a:off x="386326" y="3048506"/>
            <a:ext cx="7011083" cy="707886"/>
          </a:xfrm>
          <a:prstGeom prst="rect">
            <a:avLst/>
          </a:prstGeom>
        </p:spPr>
        <p:txBody>
          <a:bodyPr wrap="square">
            <a:spAutoFit/>
          </a:bodyPr>
          <a:lstStyle/>
          <a:p>
            <a:r>
              <a:rPr lang="en-US" sz="2000" dirty="0" smtClean="0"/>
              <a:t>The </a:t>
            </a:r>
            <a:r>
              <a:rPr lang="en-US" sz="2000" dirty="0"/>
              <a:t>vulva vestibule contains the opening to the urethra </a:t>
            </a:r>
            <a:r>
              <a:rPr lang="en-US" sz="2000" dirty="0" smtClean="0"/>
              <a:t> </a:t>
            </a:r>
          </a:p>
          <a:p>
            <a:r>
              <a:rPr lang="en-US" sz="2000" dirty="0" smtClean="0"/>
              <a:t>, </a:t>
            </a:r>
            <a:r>
              <a:rPr lang="en-US" sz="2000" dirty="0" err="1"/>
              <a:t>Bartholin’s</a:t>
            </a:r>
            <a:r>
              <a:rPr lang="en-US" sz="2000" dirty="0"/>
              <a:t> </a:t>
            </a:r>
            <a:r>
              <a:rPr lang="en-US" sz="2000" dirty="0" smtClean="0"/>
              <a:t>glands and </a:t>
            </a:r>
            <a:r>
              <a:rPr lang="en-US" sz="2000" dirty="0"/>
              <a:t>the vaginal opening</a:t>
            </a:r>
            <a:endParaRPr lang="ar-IQ" sz="20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5883" y="869784"/>
            <a:ext cx="2858533" cy="203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ستطيل 10"/>
          <p:cNvSpPr/>
          <p:nvPr/>
        </p:nvSpPr>
        <p:spPr>
          <a:xfrm>
            <a:off x="386326" y="3725852"/>
            <a:ext cx="7991555" cy="830997"/>
          </a:xfrm>
          <a:prstGeom prst="rect">
            <a:avLst/>
          </a:prstGeom>
        </p:spPr>
        <p:txBody>
          <a:bodyPr wrap="square">
            <a:spAutoFit/>
          </a:bodyPr>
          <a:lstStyle/>
          <a:p>
            <a:r>
              <a:rPr lang="en-US" sz="2400" dirty="0"/>
              <a:t>The clitoris is an erectile structure measuring approximately 0.5–3.5 cm in length</a:t>
            </a:r>
            <a:endParaRPr lang="ar-IQ" sz="2400" dirty="0"/>
          </a:p>
        </p:txBody>
      </p:sp>
      <p:sp>
        <p:nvSpPr>
          <p:cNvPr id="12" name="مستطيل 11"/>
          <p:cNvSpPr/>
          <p:nvPr/>
        </p:nvSpPr>
        <p:spPr>
          <a:xfrm>
            <a:off x="562186" y="4488755"/>
            <a:ext cx="6481005" cy="461665"/>
          </a:xfrm>
          <a:prstGeom prst="rect">
            <a:avLst/>
          </a:prstGeom>
        </p:spPr>
        <p:txBody>
          <a:bodyPr wrap="none">
            <a:spAutoFit/>
          </a:bodyPr>
          <a:lstStyle/>
          <a:p>
            <a:r>
              <a:rPr lang="en-US" sz="2400" dirty="0" smtClean="0"/>
              <a:t>The </a:t>
            </a:r>
            <a:r>
              <a:rPr lang="en-US" sz="2400" dirty="0"/>
              <a:t>greater vestibular glands </a:t>
            </a:r>
            <a:r>
              <a:rPr lang="en-US" sz="2400" dirty="0" smtClean="0"/>
              <a:t> or </a:t>
            </a:r>
            <a:r>
              <a:rPr lang="en-US" sz="2400" dirty="0" err="1" smtClean="0"/>
              <a:t>Bartholin’s</a:t>
            </a:r>
            <a:r>
              <a:rPr lang="en-US" sz="2400" dirty="0" smtClean="0"/>
              <a:t> </a:t>
            </a:r>
            <a:r>
              <a:rPr lang="en-US" sz="2400" dirty="0"/>
              <a:t>glands</a:t>
            </a:r>
            <a:endParaRPr lang="ar-IQ" sz="2400" dirty="0"/>
          </a:p>
        </p:txBody>
      </p:sp>
      <p:sp>
        <p:nvSpPr>
          <p:cNvPr id="13" name="مستطيل 12"/>
          <p:cNvSpPr/>
          <p:nvPr/>
        </p:nvSpPr>
        <p:spPr>
          <a:xfrm>
            <a:off x="330250" y="5252853"/>
            <a:ext cx="7355653" cy="1200329"/>
          </a:xfrm>
          <a:prstGeom prst="rect">
            <a:avLst/>
          </a:prstGeom>
        </p:spPr>
        <p:txBody>
          <a:bodyPr wrap="square">
            <a:spAutoFit/>
          </a:bodyPr>
          <a:lstStyle/>
          <a:p>
            <a:r>
              <a:rPr lang="en-US" sz="2400" dirty="0"/>
              <a:t>bilateral and about the size of a pea. They open via a 2 cm duct into </a:t>
            </a:r>
            <a:r>
              <a:rPr lang="en-US" sz="2400" dirty="0" smtClean="0"/>
              <a:t>the =vestibule </a:t>
            </a:r>
            <a:r>
              <a:rPr lang="en-US" sz="2400" dirty="0"/>
              <a:t>below the hymen and contribute to lubrication during intercourse</a:t>
            </a:r>
            <a:endParaRPr lang="ar-IQ" sz="2400" dirty="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3297" y="3048505"/>
            <a:ext cx="3301119" cy="280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326" y="1259016"/>
            <a:ext cx="77358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263" y="1846629"/>
            <a:ext cx="61515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636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775092" y="5313405"/>
            <a:ext cx="1416908" cy="1393892"/>
          </a:xfrm>
          <a:prstGeom prst="rect">
            <a:avLst/>
          </a:prstGeom>
          <a:effectLst>
            <a:outerShdw blurRad="50800" dist="50800" dir="5400000" algn="ctr" rotWithShape="0">
              <a:schemeClr val="bg1">
                <a:alpha val="0"/>
              </a:schemeClr>
            </a:outerShdw>
          </a:effectLst>
        </p:spPr>
      </p:pic>
      <p:sp>
        <p:nvSpPr>
          <p:cNvPr id="3" name="مستطيل 2"/>
          <p:cNvSpPr/>
          <p:nvPr/>
        </p:nvSpPr>
        <p:spPr>
          <a:xfrm>
            <a:off x="334495" y="970690"/>
            <a:ext cx="1747145" cy="523220"/>
          </a:xfrm>
          <a:prstGeom prst="rect">
            <a:avLst/>
          </a:prstGeom>
        </p:spPr>
        <p:txBody>
          <a:bodyPr wrap="none">
            <a:spAutoFit/>
          </a:bodyPr>
          <a:lstStyle/>
          <a:p>
            <a:r>
              <a:rPr lang="en-US" sz="2800" dirty="0">
                <a:solidFill>
                  <a:srgbClr val="5E07DD"/>
                </a:solidFill>
              </a:rPr>
              <a:t>The vagina</a:t>
            </a:r>
            <a:endParaRPr lang="ar-IQ" sz="2800" dirty="0">
              <a:solidFill>
                <a:srgbClr val="5E07DD"/>
              </a:solidFill>
            </a:endParaRPr>
          </a:p>
        </p:txBody>
      </p:sp>
      <p:sp>
        <p:nvSpPr>
          <p:cNvPr id="10" name="مستطيل 9"/>
          <p:cNvSpPr/>
          <p:nvPr/>
        </p:nvSpPr>
        <p:spPr>
          <a:xfrm>
            <a:off x="468826" y="1564095"/>
            <a:ext cx="8526894" cy="4154984"/>
          </a:xfrm>
          <a:prstGeom prst="rect">
            <a:avLst/>
          </a:prstGeom>
        </p:spPr>
        <p:txBody>
          <a:bodyPr wrap="square">
            <a:spAutoFit/>
          </a:bodyPr>
          <a:lstStyle/>
          <a:p>
            <a:r>
              <a:rPr lang="en-US" sz="2400" dirty="0" smtClean="0"/>
              <a:t>The vagina is a </a:t>
            </a:r>
            <a:r>
              <a:rPr lang="en-US" sz="2400" dirty="0" err="1" smtClean="0"/>
              <a:t>fibromuscular</a:t>
            </a:r>
            <a:r>
              <a:rPr lang="en-US" sz="2400" dirty="0" smtClean="0"/>
              <a:t> canal  communicating the uterine cavity with the exterior at the </a:t>
            </a:r>
            <a:r>
              <a:rPr lang="en-US" sz="2400" dirty="0" err="1" smtClean="0"/>
              <a:t>valva</a:t>
            </a:r>
            <a:r>
              <a:rPr lang="en-US" sz="2400" dirty="0" smtClean="0"/>
              <a:t>  . It is lined by stratified squamous epithelium.</a:t>
            </a:r>
          </a:p>
          <a:p>
            <a:r>
              <a:rPr lang="en-US" sz="2400" dirty="0" smtClean="0"/>
              <a:t>It </a:t>
            </a:r>
            <a:r>
              <a:rPr lang="en-US" sz="2400" dirty="0"/>
              <a:t>is longer in the posterior wall (9 cm) than in the anterior wall (7 cm</a:t>
            </a:r>
            <a:r>
              <a:rPr lang="en-US" sz="2400" dirty="0" smtClean="0"/>
              <a:t>) with a diameter of 2.5 cm.  The </a:t>
            </a:r>
            <a:r>
              <a:rPr lang="en-US" sz="2400" dirty="0"/>
              <a:t>vaginal walls are normally in apposition, except at the </a:t>
            </a:r>
            <a:r>
              <a:rPr lang="en-US" sz="2400" dirty="0" smtClean="0"/>
              <a:t>vault </a:t>
            </a:r>
            <a:r>
              <a:rPr lang="en-US" sz="2400" dirty="0" err="1" smtClean="0"/>
              <a:t>wherediameter</a:t>
            </a:r>
            <a:r>
              <a:rPr lang="en-US" sz="2400" dirty="0" smtClean="0"/>
              <a:t> v </a:t>
            </a:r>
            <a:r>
              <a:rPr lang="en-US" sz="2400" dirty="0"/>
              <a:t>they are separated by </a:t>
            </a:r>
            <a:r>
              <a:rPr lang="en-US" sz="2400" dirty="0" smtClean="0"/>
              <a:t>the cervix</a:t>
            </a:r>
            <a:r>
              <a:rPr lang="en-US" sz="2400" dirty="0"/>
              <a:t>. The vault of the vagina is divided into four </a:t>
            </a:r>
            <a:r>
              <a:rPr lang="en-US" sz="2400" dirty="0" err="1"/>
              <a:t>fornices</a:t>
            </a:r>
            <a:r>
              <a:rPr lang="en-US" sz="2400" dirty="0"/>
              <a:t>: posterior, anterior and two lateral.</a:t>
            </a:r>
          </a:p>
          <a:p>
            <a:r>
              <a:rPr lang="en-US" sz="2400" dirty="0"/>
              <a:t>The vagina has no glands and is kept moist by secretions</a:t>
            </a:r>
          </a:p>
          <a:p>
            <a:r>
              <a:rPr lang="en-US" sz="2400" dirty="0"/>
              <a:t>from the uterine and cervical glands and by transudation from its epithelial lining</a:t>
            </a:r>
          </a:p>
        </p:txBody>
      </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3012" y="1564095"/>
            <a:ext cx="3245830" cy="374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072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226987" y="4878776"/>
            <a:ext cx="1965013" cy="1976437"/>
          </a:xfrm>
          <a:prstGeom prst="rect">
            <a:avLst/>
          </a:prstGeom>
          <a:effectLst>
            <a:outerShdw blurRad="50800" dist="50800" dir="5400000" algn="ctr" rotWithShape="0">
              <a:schemeClr val="bg1">
                <a:alpha val="0"/>
              </a:schemeClr>
            </a:outerShdw>
          </a:effectLst>
        </p:spPr>
      </p:pic>
      <p:sp>
        <p:nvSpPr>
          <p:cNvPr id="2" name="مستطيل 1"/>
          <p:cNvSpPr/>
          <p:nvPr/>
        </p:nvSpPr>
        <p:spPr>
          <a:xfrm>
            <a:off x="628344" y="1094254"/>
            <a:ext cx="2016000" cy="523220"/>
          </a:xfrm>
          <a:prstGeom prst="rect">
            <a:avLst/>
          </a:prstGeom>
        </p:spPr>
        <p:txBody>
          <a:bodyPr wrap="square">
            <a:spAutoFit/>
          </a:bodyPr>
          <a:lstStyle/>
          <a:p>
            <a:r>
              <a:rPr lang="en-US" sz="2800" dirty="0">
                <a:solidFill>
                  <a:srgbClr val="5E07DD"/>
                </a:solidFill>
              </a:rPr>
              <a:t>The uterus</a:t>
            </a:r>
            <a:endParaRPr lang="ar-IQ" sz="2800" dirty="0">
              <a:solidFill>
                <a:srgbClr val="5E07DD"/>
              </a:solidFill>
            </a:endParaRPr>
          </a:p>
        </p:txBody>
      </p:sp>
      <p:sp>
        <p:nvSpPr>
          <p:cNvPr id="3" name="مستطيل 2"/>
          <p:cNvSpPr/>
          <p:nvPr/>
        </p:nvSpPr>
        <p:spPr>
          <a:xfrm>
            <a:off x="628343" y="1658832"/>
            <a:ext cx="7477689" cy="830997"/>
          </a:xfrm>
          <a:prstGeom prst="rect">
            <a:avLst/>
          </a:prstGeom>
        </p:spPr>
        <p:txBody>
          <a:bodyPr wrap="square">
            <a:spAutoFit/>
          </a:bodyPr>
          <a:lstStyle/>
          <a:p>
            <a:r>
              <a:rPr lang="en-US" sz="2400" dirty="0"/>
              <a:t>The uterus is a hollow </a:t>
            </a:r>
            <a:r>
              <a:rPr lang="en-US" sz="2400" dirty="0" err="1"/>
              <a:t>pyriform</a:t>
            </a:r>
            <a:r>
              <a:rPr lang="en-US" sz="2400" dirty="0"/>
              <a:t> muscular organ </a:t>
            </a:r>
            <a:r>
              <a:rPr lang="en-US" sz="2400" dirty="0" smtClean="0"/>
              <a:t>situated in </a:t>
            </a:r>
            <a:r>
              <a:rPr lang="en-US" sz="2400" dirty="0"/>
              <a:t>the pelvis between the bladder in front and the rectum</a:t>
            </a:r>
          </a:p>
        </p:txBody>
      </p:sp>
      <p:sp>
        <p:nvSpPr>
          <p:cNvPr id="10" name="مستطيل 9"/>
          <p:cNvSpPr/>
          <p:nvPr/>
        </p:nvSpPr>
        <p:spPr>
          <a:xfrm>
            <a:off x="628343" y="2505670"/>
            <a:ext cx="6985686" cy="1200329"/>
          </a:xfrm>
          <a:prstGeom prst="rect">
            <a:avLst/>
          </a:prstGeom>
        </p:spPr>
        <p:txBody>
          <a:bodyPr wrap="square">
            <a:spAutoFit/>
          </a:bodyPr>
          <a:lstStyle/>
          <a:p>
            <a:r>
              <a:rPr lang="en-US" sz="2400" dirty="0"/>
              <a:t>Its maximum external </a:t>
            </a:r>
            <a:r>
              <a:rPr lang="en-US" sz="2400" dirty="0" smtClean="0"/>
              <a:t> dimensions </a:t>
            </a:r>
            <a:r>
              <a:rPr lang="en-US" sz="2400" dirty="0"/>
              <a:t>are </a:t>
            </a:r>
            <a:r>
              <a:rPr lang="en-US" sz="2400" dirty="0" smtClean="0"/>
              <a:t>approximately 7.5 </a:t>
            </a:r>
            <a:r>
              <a:rPr lang="en-US" sz="2400" dirty="0"/>
              <a:t>cm long, 5 cm wide and 3 cm thick. An adult uterus weighs approximately 70 g. </a:t>
            </a:r>
            <a:endParaRPr lang="ar-IQ" sz="2400" dirty="0"/>
          </a:p>
        </p:txBody>
      </p:sp>
      <p:sp>
        <p:nvSpPr>
          <p:cNvPr id="11" name="مستطيل 10"/>
          <p:cNvSpPr/>
          <p:nvPr/>
        </p:nvSpPr>
        <p:spPr>
          <a:xfrm>
            <a:off x="455351" y="3772876"/>
            <a:ext cx="8243806" cy="1938992"/>
          </a:xfrm>
          <a:prstGeom prst="rect">
            <a:avLst/>
          </a:prstGeom>
        </p:spPr>
        <p:txBody>
          <a:bodyPr wrap="square">
            <a:spAutoFit/>
          </a:bodyPr>
          <a:lstStyle/>
          <a:p>
            <a:r>
              <a:rPr lang="en-US" sz="2400" dirty="0"/>
              <a:t>In the upper part, the uterus is termed the body or ‘corpus’. The area of insertion of each Fallopian tube is termed the ‘</a:t>
            </a:r>
            <a:r>
              <a:rPr lang="en-US" sz="2400" dirty="0" err="1"/>
              <a:t>cornu</a:t>
            </a:r>
            <a:r>
              <a:rPr lang="en-US" sz="2400" dirty="0"/>
              <a:t>’ and that part of the body above the </a:t>
            </a:r>
            <a:r>
              <a:rPr lang="en-US" sz="2400" dirty="0" err="1"/>
              <a:t>cornu</a:t>
            </a:r>
            <a:r>
              <a:rPr lang="en-US" sz="2400" dirty="0"/>
              <a:t> is called the ‘fundus. The uterus tapers to a small constricted area, the isthmus, and below this is the cervix, which </a:t>
            </a:r>
            <a:r>
              <a:rPr lang="en-US" sz="2400" dirty="0" smtClean="0"/>
              <a:t>projects obliquely </a:t>
            </a:r>
            <a:r>
              <a:rPr lang="en-US" sz="2400" dirty="0"/>
              <a:t>into the vagina</a:t>
            </a:r>
          </a:p>
        </p:txBody>
      </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3585" y="763524"/>
            <a:ext cx="3255257" cy="399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1981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377330" y="5866993"/>
            <a:ext cx="1392195" cy="988219"/>
          </a:xfrm>
          <a:prstGeom prst="rect">
            <a:avLst/>
          </a:prstGeom>
          <a:effectLst>
            <a:outerShdw blurRad="50800" dist="50800" dir="5400000" algn="ctr" rotWithShape="0">
              <a:schemeClr val="bg1">
                <a:alpha val="0"/>
              </a:schemeClr>
            </a:outerShdw>
          </a:effectLst>
        </p:spPr>
      </p:pic>
      <p:sp>
        <p:nvSpPr>
          <p:cNvPr id="2" name="مستطيل 1"/>
          <p:cNvSpPr/>
          <p:nvPr/>
        </p:nvSpPr>
        <p:spPr>
          <a:xfrm>
            <a:off x="144628" y="869242"/>
            <a:ext cx="1746953" cy="523220"/>
          </a:xfrm>
          <a:prstGeom prst="rect">
            <a:avLst/>
          </a:prstGeom>
        </p:spPr>
        <p:txBody>
          <a:bodyPr wrap="none">
            <a:spAutoFit/>
          </a:bodyPr>
          <a:lstStyle/>
          <a:p>
            <a:r>
              <a:rPr lang="en-US" sz="2800" dirty="0">
                <a:solidFill>
                  <a:srgbClr val="5E07DD"/>
                </a:solidFill>
              </a:rPr>
              <a:t>The uterus</a:t>
            </a:r>
          </a:p>
        </p:txBody>
      </p:sp>
      <p:sp>
        <p:nvSpPr>
          <p:cNvPr id="3" name="مستطيل 2"/>
          <p:cNvSpPr/>
          <p:nvPr/>
        </p:nvSpPr>
        <p:spPr>
          <a:xfrm>
            <a:off x="468825" y="1720840"/>
            <a:ext cx="7810201" cy="4154984"/>
          </a:xfrm>
          <a:prstGeom prst="rect">
            <a:avLst/>
          </a:prstGeom>
        </p:spPr>
        <p:txBody>
          <a:bodyPr wrap="square">
            <a:spAutoFit/>
          </a:bodyPr>
          <a:lstStyle/>
          <a:p>
            <a:r>
              <a:rPr lang="en-US" sz="2400" dirty="0"/>
              <a:t>The longitudinal axis of the uterus is approximately at right angles to the </a:t>
            </a:r>
            <a:r>
              <a:rPr lang="en-US" sz="2400" dirty="0" smtClean="0"/>
              <a:t>vagina and </a:t>
            </a:r>
            <a:r>
              <a:rPr lang="en-US" sz="2400" dirty="0"/>
              <a:t>normally tilts forward. This is called ‘</a:t>
            </a:r>
            <a:r>
              <a:rPr lang="en-US" sz="2400" dirty="0" err="1">
                <a:solidFill>
                  <a:srgbClr val="FF0000"/>
                </a:solidFill>
              </a:rPr>
              <a:t>anteversion</a:t>
            </a:r>
            <a:r>
              <a:rPr lang="en-US" sz="2400" dirty="0"/>
              <a:t>. However, in around 20% of women, the uterus is tilted backwards – </a:t>
            </a:r>
            <a:r>
              <a:rPr lang="en-US" sz="2400" dirty="0">
                <a:solidFill>
                  <a:srgbClr val="FF0000"/>
                </a:solidFill>
              </a:rPr>
              <a:t>retroversion </a:t>
            </a:r>
            <a:r>
              <a:rPr lang="en-US" sz="2400" dirty="0" smtClean="0"/>
              <a:t>or  </a:t>
            </a:r>
            <a:r>
              <a:rPr lang="en-US" sz="2400" dirty="0" err="1" smtClean="0"/>
              <a:t>retroflexion</a:t>
            </a:r>
            <a:r>
              <a:rPr lang="en-US" sz="2400" dirty="0"/>
              <a:t>. </a:t>
            </a:r>
            <a:endParaRPr lang="en-US" sz="2400" dirty="0" smtClean="0"/>
          </a:p>
          <a:p>
            <a:r>
              <a:rPr lang="en-US" sz="2400" dirty="0" smtClean="0"/>
              <a:t>This </a:t>
            </a:r>
            <a:r>
              <a:rPr lang="en-US" sz="2400" dirty="0"/>
              <a:t>has no pathological significance in most women, although retroversion that is fixed </a:t>
            </a:r>
            <a:r>
              <a:rPr lang="en-US" sz="2400" dirty="0" smtClean="0"/>
              <a:t>and  immobile </a:t>
            </a:r>
            <a:r>
              <a:rPr lang="en-US" sz="2400" dirty="0"/>
              <a:t>may be associated with </a:t>
            </a:r>
            <a:r>
              <a:rPr lang="en-US" sz="2400" dirty="0" err="1">
                <a:solidFill>
                  <a:srgbClr val="FF0000"/>
                </a:solidFill>
              </a:rPr>
              <a:t>endometriosisis</a:t>
            </a:r>
            <a:r>
              <a:rPr lang="en-US" sz="2400" dirty="0">
                <a:solidFill>
                  <a:srgbClr val="FF0000"/>
                </a:solidFill>
              </a:rPr>
              <a:t> </a:t>
            </a:r>
            <a:r>
              <a:rPr lang="en-US" sz="2400" dirty="0"/>
              <a:t>or </a:t>
            </a:r>
            <a:r>
              <a:rPr lang="en-US" sz="2400" dirty="0">
                <a:solidFill>
                  <a:srgbClr val="FF0000"/>
                </a:solidFill>
              </a:rPr>
              <a:t>pelvic inflammatory disease.</a:t>
            </a:r>
          </a:p>
          <a:p>
            <a:r>
              <a:rPr lang="en-US" sz="2400" dirty="0"/>
              <a:t>The uterus consists of three layers: the outer serous layer (peritoneum), the middle muscular layer</a:t>
            </a:r>
          </a:p>
          <a:p>
            <a:r>
              <a:rPr lang="en-US" sz="2400" dirty="0"/>
              <a:t>(myometrium) and the inner mucous layer (endometrium).</a:t>
            </a:r>
          </a:p>
        </p:txBody>
      </p:sp>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9027" y="749966"/>
            <a:ext cx="3869816" cy="2748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4392" y="3498924"/>
            <a:ext cx="3342807" cy="3096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666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586036" y="5816564"/>
            <a:ext cx="1965013" cy="988219"/>
          </a:xfrm>
          <a:prstGeom prst="rect">
            <a:avLst/>
          </a:prstGeom>
          <a:effectLst>
            <a:outerShdw blurRad="50800" dist="50800" dir="5400000" algn="ctr" rotWithShape="0">
              <a:schemeClr val="bg1">
                <a:alpha val="0"/>
              </a:schemeClr>
            </a:outerShdw>
          </a:effectLst>
        </p:spPr>
      </p:pic>
      <p:sp>
        <p:nvSpPr>
          <p:cNvPr id="2" name="مستطيل 1"/>
          <p:cNvSpPr/>
          <p:nvPr/>
        </p:nvSpPr>
        <p:spPr>
          <a:xfrm>
            <a:off x="353264" y="795101"/>
            <a:ext cx="1665969" cy="523220"/>
          </a:xfrm>
          <a:prstGeom prst="rect">
            <a:avLst/>
          </a:prstGeom>
        </p:spPr>
        <p:txBody>
          <a:bodyPr wrap="none">
            <a:spAutoFit/>
          </a:bodyPr>
          <a:lstStyle/>
          <a:p>
            <a:r>
              <a:rPr lang="en-US" sz="2800" dirty="0">
                <a:solidFill>
                  <a:srgbClr val="FF0000"/>
                </a:solidFill>
              </a:rPr>
              <a:t>The cervix</a:t>
            </a:r>
            <a:endParaRPr lang="ar-IQ" sz="2800" dirty="0">
              <a:solidFill>
                <a:srgbClr val="FF0000"/>
              </a:solidFill>
            </a:endParaRPr>
          </a:p>
        </p:txBody>
      </p:sp>
      <p:sp>
        <p:nvSpPr>
          <p:cNvPr id="3" name="مستطيل 2"/>
          <p:cNvSpPr/>
          <p:nvPr/>
        </p:nvSpPr>
        <p:spPr>
          <a:xfrm>
            <a:off x="607285" y="1577709"/>
            <a:ext cx="7957751" cy="4154984"/>
          </a:xfrm>
          <a:prstGeom prst="rect">
            <a:avLst/>
          </a:prstGeom>
        </p:spPr>
        <p:txBody>
          <a:bodyPr wrap="square">
            <a:spAutoFit/>
          </a:bodyPr>
          <a:lstStyle/>
          <a:p>
            <a:r>
              <a:rPr lang="en-US" sz="2400" dirty="0"/>
              <a:t>The cervix is narrower than the body of the uterus and is  2 to 3 cm long. The opening into the uterus is called the </a:t>
            </a:r>
            <a:r>
              <a:rPr lang="en-US" sz="2400" dirty="0" smtClean="0"/>
              <a:t> internal </a:t>
            </a:r>
            <a:r>
              <a:rPr lang="en-US" sz="2400" dirty="0" err="1" smtClean="0"/>
              <a:t>os</a:t>
            </a:r>
            <a:r>
              <a:rPr lang="en-US" sz="2400" dirty="0" smtClean="0"/>
              <a:t>  </a:t>
            </a:r>
            <a:r>
              <a:rPr lang="en-US" sz="2400" dirty="0"/>
              <a:t>and the opening into the vagina is called the </a:t>
            </a:r>
            <a:r>
              <a:rPr lang="en-US" sz="2400" dirty="0" smtClean="0"/>
              <a:t>external </a:t>
            </a:r>
            <a:r>
              <a:rPr lang="en-US" sz="2400" dirty="0" err="1" smtClean="0"/>
              <a:t>os</a:t>
            </a:r>
            <a:r>
              <a:rPr lang="en-US" sz="2400" dirty="0" smtClean="0"/>
              <a:t>. Lateral </a:t>
            </a:r>
            <a:r>
              <a:rPr lang="en-US" sz="2400" dirty="0"/>
              <a:t>to the cervix lies cellular connective tissue called the </a:t>
            </a:r>
            <a:r>
              <a:rPr lang="en-US" sz="2400" dirty="0" err="1"/>
              <a:t>parametrium</a:t>
            </a:r>
            <a:r>
              <a:rPr lang="en-US" sz="2400" dirty="0"/>
              <a:t>. The ureter runs about 1 cm laterally to the </a:t>
            </a:r>
            <a:r>
              <a:rPr lang="en-US" sz="2400" dirty="0" err="1"/>
              <a:t>supravaginal</a:t>
            </a:r>
            <a:r>
              <a:rPr lang="en-US" sz="2400" dirty="0"/>
              <a:t> cervix within the </a:t>
            </a:r>
            <a:r>
              <a:rPr lang="en-US" sz="2400" dirty="0" err="1"/>
              <a:t>parametrium</a:t>
            </a:r>
            <a:r>
              <a:rPr lang="en-US" sz="2400" dirty="0"/>
              <a:t>. </a:t>
            </a:r>
          </a:p>
          <a:p>
            <a:r>
              <a:rPr lang="en-US" sz="2400" dirty="0"/>
              <a:t>The epithelium of the </a:t>
            </a:r>
            <a:r>
              <a:rPr lang="en-US" sz="2400" dirty="0" err="1"/>
              <a:t>endocervix</a:t>
            </a:r>
            <a:r>
              <a:rPr lang="en-US" sz="2400" dirty="0"/>
              <a:t> is columnar and is also ciliated in its upper two-thirds. This changes to stratified squamous epithelium around the region of the external </a:t>
            </a:r>
            <a:r>
              <a:rPr lang="en-US" sz="2400" dirty="0" err="1"/>
              <a:t>os</a:t>
            </a:r>
            <a:r>
              <a:rPr lang="en-US" sz="2400" dirty="0"/>
              <a:t> and the junction of these two types </a:t>
            </a:r>
            <a:r>
              <a:rPr lang="en-US" sz="2400" dirty="0" smtClean="0"/>
              <a:t>of epithelium </a:t>
            </a:r>
            <a:r>
              <a:rPr lang="en-US" sz="2400" dirty="0"/>
              <a:t>is called the ‘</a:t>
            </a:r>
            <a:r>
              <a:rPr lang="en-US" sz="2400" dirty="0" err="1"/>
              <a:t>squamocolumnar</a:t>
            </a:r>
            <a:r>
              <a:rPr lang="en-US" sz="2400" dirty="0"/>
              <a:t> junction’</a:t>
            </a:r>
          </a:p>
        </p:txBody>
      </p:sp>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5592" y="4229846"/>
            <a:ext cx="314325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6050" y="795101"/>
            <a:ext cx="3102792" cy="3233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5130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226987" y="5511114"/>
            <a:ext cx="1965013" cy="1284856"/>
          </a:xfrm>
          <a:prstGeom prst="rect">
            <a:avLst/>
          </a:prstGeom>
          <a:effectLst>
            <a:outerShdw blurRad="50800" dist="50800" dir="5400000" algn="ctr" rotWithShape="0">
              <a:schemeClr val="bg1">
                <a:alpha val="0"/>
              </a:schemeClr>
            </a:outerShdw>
          </a:effectLst>
        </p:spPr>
      </p:pic>
      <p:sp>
        <p:nvSpPr>
          <p:cNvPr id="2" name="مستطيل 1"/>
          <p:cNvSpPr/>
          <p:nvPr/>
        </p:nvSpPr>
        <p:spPr>
          <a:xfrm>
            <a:off x="143607" y="1044832"/>
            <a:ext cx="3018775" cy="523220"/>
          </a:xfrm>
          <a:prstGeom prst="rect">
            <a:avLst/>
          </a:prstGeom>
        </p:spPr>
        <p:txBody>
          <a:bodyPr wrap="none">
            <a:spAutoFit/>
          </a:bodyPr>
          <a:lstStyle/>
          <a:p>
            <a:r>
              <a:rPr lang="en-US" sz="2800" dirty="0">
                <a:solidFill>
                  <a:srgbClr val="00B050"/>
                </a:solidFill>
              </a:rPr>
              <a:t>The Fallopian tubes</a:t>
            </a:r>
            <a:endParaRPr lang="ar-IQ" sz="2800" dirty="0">
              <a:solidFill>
                <a:srgbClr val="00B050"/>
              </a:solidFill>
            </a:endParaRPr>
          </a:p>
        </p:txBody>
      </p:sp>
      <p:sp>
        <p:nvSpPr>
          <p:cNvPr id="3" name="مستطيل 2"/>
          <p:cNvSpPr/>
          <p:nvPr/>
        </p:nvSpPr>
        <p:spPr>
          <a:xfrm>
            <a:off x="310718" y="1600430"/>
            <a:ext cx="7375180" cy="1938992"/>
          </a:xfrm>
          <a:prstGeom prst="rect">
            <a:avLst/>
          </a:prstGeom>
        </p:spPr>
        <p:txBody>
          <a:bodyPr wrap="square">
            <a:spAutoFit/>
          </a:bodyPr>
          <a:lstStyle/>
          <a:p>
            <a:r>
              <a:rPr lang="en-US" sz="2400" dirty="0"/>
              <a:t>The Fallopian tube extends outwards from the uterine </a:t>
            </a:r>
            <a:r>
              <a:rPr lang="en-US" sz="2400" dirty="0" smtClean="0"/>
              <a:t>                     </a:t>
            </a:r>
            <a:r>
              <a:rPr lang="en-US" sz="2400" dirty="0" err="1" smtClean="0"/>
              <a:t>cornu</a:t>
            </a:r>
            <a:r>
              <a:rPr lang="en-US" sz="2400" dirty="0" smtClean="0"/>
              <a:t> </a:t>
            </a:r>
            <a:r>
              <a:rPr lang="en-US" sz="2400" dirty="0"/>
              <a:t>to end near the ovary. </a:t>
            </a:r>
            <a:endParaRPr lang="en-US" sz="2400" dirty="0" smtClean="0"/>
          </a:p>
          <a:p>
            <a:r>
              <a:rPr lang="en-US" sz="2400" dirty="0" smtClean="0"/>
              <a:t>The Fallopian tubes transport </a:t>
            </a:r>
            <a:r>
              <a:rPr lang="en-US" sz="2400" dirty="0"/>
              <a:t>the ovum from the ovary </a:t>
            </a:r>
            <a:r>
              <a:rPr lang="en-US" sz="2400" dirty="0" smtClean="0"/>
              <a:t>                        to the </a:t>
            </a:r>
            <a:r>
              <a:rPr lang="en-US" sz="2400" dirty="0"/>
              <a:t>uterus and promote oxygenation and nutrition </a:t>
            </a:r>
            <a:r>
              <a:rPr lang="en-US" sz="2400" dirty="0" smtClean="0"/>
              <a:t>for sperm</a:t>
            </a:r>
            <a:r>
              <a:rPr lang="en-US" sz="2400" dirty="0"/>
              <a:t>, ovum and zygote  </a:t>
            </a:r>
            <a:r>
              <a:rPr lang="en-US" sz="2400" dirty="0" smtClean="0"/>
              <a:t>if fertilization </a:t>
            </a:r>
            <a:r>
              <a:rPr lang="en-US" sz="2400" dirty="0"/>
              <a:t>occur</a:t>
            </a:r>
          </a:p>
        </p:txBody>
      </p:sp>
      <p:sp>
        <p:nvSpPr>
          <p:cNvPr id="10" name="مستطيل 9"/>
          <p:cNvSpPr/>
          <p:nvPr/>
        </p:nvSpPr>
        <p:spPr>
          <a:xfrm>
            <a:off x="735462" y="3620530"/>
            <a:ext cx="6375143" cy="461665"/>
          </a:xfrm>
          <a:prstGeom prst="rect">
            <a:avLst/>
          </a:prstGeom>
        </p:spPr>
        <p:txBody>
          <a:bodyPr wrap="none">
            <a:spAutoFit/>
          </a:bodyPr>
          <a:lstStyle/>
          <a:p>
            <a:r>
              <a:rPr lang="en-US" sz="2400" dirty="0"/>
              <a:t>Each tube is about 10 cm long and is described in </a:t>
            </a:r>
            <a:endParaRPr lang="ar-IQ" sz="2400" dirty="0"/>
          </a:p>
        </p:txBody>
      </p:sp>
      <p:sp>
        <p:nvSpPr>
          <p:cNvPr id="11" name="مستطيل 10"/>
          <p:cNvSpPr/>
          <p:nvPr/>
        </p:nvSpPr>
        <p:spPr>
          <a:xfrm>
            <a:off x="735462" y="4216287"/>
            <a:ext cx="6096000" cy="1735860"/>
          </a:xfrm>
          <a:prstGeom prst="rect">
            <a:avLst/>
          </a:prstGeom>
        </p:spPr>
        <p:txBody>
          <a:bodyPr>
            <a:spAutoFit/>
          </a:bodyPr>
          <a:lstStyle/>
          <a:p>
            <a:pPr marL="285750" indent="-285750">
              <a:lnSpc>
                <a:spcPct val="115000"/>
              </a:lnSpc>
              <a:buFont typeface="Wingdings" pitchFamily="2" charset="2"/>
              <a:buChar char="Ø"/>
            </a:pPr>
            <a:r>
              <a:rPr lang="en-US" sz="2400" dirty="0">
                <a:solidFill>
                  <a:schemeClr val="accent2">
                    <a:lumMod val="75000"/>
                  </a:schemeClr>
                </a:solidFill>
                <a:latin typeface="LiberationSerif"/>
                <a:ea typeface="Calibri"/>
                <a:cs typeface="LiberationSerif"/>
              </a:rPr>
              <a:t>The interstitial portion.</a:t>
            </a:r>
            <a:endParaRPr lang="en-US" sz="2400" dirty="0">
              <a:solidFill>
                <a:schemeClr val="accent2">
                  <a:lumMod val="75000"/>
                </a:schemeClr>
              </a:solidFill>
              <a:ea typeface="Calibri"/>
              <a:cs typeface="Arial"/>
            </a:endParaRPr>
          </a:p>
          <a:p>
            <a:pPr marL="285750" indent="-285750">
              <a:lnSpc>
                <a:spcPct val="115000"/>
              </a:lnSpc>
              <a:buFont typeface="Wingdings" pitchFamily="2" charset="2"/>
              <a:buChar char="Ø"/>
            </a:pPr>
            <a:r>
              <a:rPr lang="en-US" sz="2400" dirty="0" smtClean="0">
                <a:solidFill>
                  <a:schemeClr val="accent2">
                    <a:lumMod val="75000"/>
                  </a:schemeClr>
                </a:solidFill>
                <a:latin typeface="LiberationSerif"/>
                <a:ea typeface="Calibri"/>
                <a:cs typeface="LiberationSerif"/>
              </a:rPr>
              <a:t> </a:t>
            </a:r>
            <a:r>
              <a:rPr lang="en-US" sz="2400" dirty="0">
                <a:solidFill>
                  <a:schemeClr val="accent2">
                    <a:lumMod val="75000"/>
                  </a:schemeClr>
                </a:solidFill>
                <a:latin typeface="LiberationSerif"/>
                <a:ea typeface="Calibri"/>
                <a:cs typeface="LiberationSerif"/>
              </a:rPr>
              <a:t>The isthmus.</a:t>
            </a:r>
            <a:endParaRPr lang="en-US" sz="2400" dirty="0">
              <a:solidFill>
                <a:schemeClr val="accent2">
                  <a:lumMod val="75000"/>
                </a:schemeClr>
              </a:solidFill>
              <a:ea typeface="Calibri"/>
              <a:cs typeface="Arial"/>
            </a:endParaRPr>
          </a:p>
          <a:p>
            <a:pPr marL="285750" indent="-285750">
              <a:lnSpc>
                <a:spcPct val="115000"/>
              </a:lnSpc>
              <a:buFont typeface="Wingdings" pitchFamily="2" charset="2"/>
              <a:buChar char="Ø"/>
            </a:pPr>
            <a:r>
              <a:rPr lang="en-US" sz="2400" dirty="0" smtClean="0">
                <a:solidFill>
                  <a:schemeClr val="accent2">
                    <a:lumMod val="75000"/>
                  </a:schemeClr>
                </a:solidFill>
                <a:latin typeface="LiberationSerif"/>
                <a:ea typeface="Calibri"/>
                <a:cs typeface="LiberationSerif"/>
              </a:rPr>
              <a:t> The ampulla.</a:t>
            </a:r>
            <a:endParaRPr lang="en-US" sz="2400" dirty="0" smtClean="0">
              <a:solidFill>
                <a:schemeClr val="accent2">
                  <a:lumMod val="75000"/>
                </a:schemeClr>
              </a:solidFill>
              <a:ea typeface="Calibri"/>
              <a:cs typeface="Arial"/>
            </a:endParaRPr>
          </a:p>
          <a:p>
            <a:pPr marL="285750" indent="-285750">
              <a:buFont typeface="Wingdings" pitchFamily="2" charset="2"/>
              <a:buChar char="Ø"/>
            </a:pPr>
            <a:r>
              <a:rPr lang="en-US" sz="2400" dirty="0" smtClean="0">
                <a:solidFill>
                  <a:schemeClr val="accent2">
                    <a:lumMod val="75000"/>
                  </a:schemeClr>
                </a:solidFill>
                <a:latin typeface="LiberationSerif"/>
                <a:cs typeface="LiberationSerif"/>
              </a:rPr>
              <a:t> The infundibulum or </a:t>
            </a:r>
            <a:r>
              <a:rPr lang="en-US" sz="2400" dirty="0" err="1" smtClean="0">
                <a:solidFill>
                  <a:schemeClr val="accent2">
                    <a:lumMod val="75000"/>
                  </a:schemeClr>
                </a:solidFill>
                <a:latin typeface="LiberationSerif"/>
                <a:cs typeface="LiberationSerif"/>
              </a:rPr>
              <a:t>fimbrial</a:t>
            </a:r>
            <a:r>
              <a:rPr lang="en-US" sz="2400" dirty="0" smtClean="0">
                <a:solidFill>
                  <a:schemeClr val="accent2">
                    <a:lumMod val="75000"/>
                  </a:schemeClr>
                </a:solidFill>
                <a:latin typeface="LiberationSerif"/>
                <a:cs typeface="LiberationSerif"/>
              </a:rPr>
              <a:t> portion</a:t>
            </a:r>
            <a:endParaRPr lang="ar-IQ" sz="2400" dirty="0">
              <a:solidFill>
                <a:schemeClr val="accent2">
                  <a:lumMod val="75000"/>
                </a:schemeClr>
              </a:solidFill>
            </a:endParaRPr>
          </a:p>
        </p:txBody>
      </p:sp>
      <p:sp>
        <p:nvSpPr>
          <p:cNvPr id="12" name="AutoShape 4" descr="fallopian tube | Anatomy &amp; Function | Britannica"/>
          <p:cNvSpPr>
            <a:spLocks noChangeAspect="1" noChangeArrowheads="1"/>
          </p:cNvSpPr>
          <p:nvPr/>
        </p:nvSpPr>
        <p:spPr bwMode="auto">
          <a:xfrm>
            <a:off x="11971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5899" y="1044832"/>
            <a:ext cx="4285440" cy="446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525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455796" y="6116596"/>
            <a:ext cx="1125870" cy="741404"/>
          </a:xfrm>
          <a:prstGeom prst="rect">
            <a:avLst/>
          </a:prstGeom>
          <a:effectLst>
            <a:outerShdw blurRad="50800" dist="50800" dir="5400000" algn="ctr" rotWithShape="0">
              <a:schemeClr val="bg1">
                <a:alpha val="0"/>
              </a:schemeClr>
            </a:outerShdw>
          </a:effectLst>
        </p:spPr>
      </p:pic>
      <p:sp>
        <p:nvSpPr>
          <p:cNvPr id="2" name="مستطيل 1"/>
          <p:cNvSpPr/>
          <p:nvPr/>
        </p:nvSpPr>
        <p:spPr>
          <a:xfrm>
            <a:off x="44753" y="945978"/>
            <a:ext cx="1849737" cy="523220"/>
          </a:xfrm>
          <a:prstGeom prst="rect">
            <a:avLst/>
          </a:prstGeom>
        </p:spPr>
        <p:txBody>
          <a:bodyPr wrap="none">
            <a:spAutoFit/>
          </a:bodyPr>
          <a:lstStyle/>
          <a:p>
            <a:r>
              <a:rPr lang="en-US" sz="2800" dirty="0">
                <a:solidFill>
                  <a:srgbClr val="FF0000"/>
                </a:solidFill>
              </a:rPr>
              <a:t>The ovaries</a:t>
            </a:r>
            <a:endParaRPr lang="ar-IQ" sz="2800" dirty="0">
              <a:solidFill>
                <a:srgbClr val="FF0000"/>
              </a:solidFill>
            </a:endParaRPr>
          </a:p>
        </p:txBody>
      </p:sp>
      <p:sp>
        <p:nvSpPr>
          <p:cNvPr id="3" name="مستطيل 2"/>
          <p:cNvSpPr/>
          <p:nvPr/>
        </p:nvSpPr>
        <p:spPr>
          <a:xfrm>
            <a:off x="271759" y="1450025"/>
            <a:ext cx="5951372" cy="830997"/>
          </a:xfrm>
          <a:prstGeom prst="rect">
            <a:avLst/>
          </a:prstGeom>
        </p:spPr>
        <p:txBody>
          <a:bodyPr wrap="square">
            <a:spAutoFit/>
          </a:bodyPr>
          <a:lstStyle/>
          <a:p>
            <a:r>
              <a:rPr lang="en-US" sz="2400" dirty="0"/>
              <a:t>They are almond -shaped and measure </a:t>
            </a:r>
            <a:r>
              <a:rPr lang="en-US" sz="2400" dirty="0" smtClean="0"/>
              <a:t>about   3 </a:t>
            </a:r>
            <a:r>
              <a:rPr lang="en-US" sz="2400" dirty="0"/>
              <a:t>cm long, 1.5 cm wide and 1 cm thick</a:t>
            </a:r>
            <a:endParaRPr lang="ar-IQ" sz="2400" dirty="0"/>
          </a:p>
        </p:txBody>
      </p:sp>
      <p:sp>
        <p:nvSpPr>
          <p:cNvPr id="10" name="مستطيل 9"/>
          <p:cNvSpPr/>
          <p:nvPr/>
        </p:nvSpPr>
        <p:spPr>
          <a:xfrm>
            <a:off x="390652" y="2232784"/>
            <a:ext cx="6096000" cy="830997"/>
          </a:xfrm>
          <a:prstGeom prst="rect">
            <a:avLst/>
          </a:prstGeom>
        </p:spPr>
        <p:txBody>
          <a:bodyPr>
            <a:spAutoFit/>
          </a:bodyPr>
          <a:lstStyle/>
          <a:p>
            <a:r>
              <a:rPr lang="en-US" sz="2400" dirty="0">
                <a:solidFill>
                  <a:srgbClr val="00B0F0"/>
                </a:solidFill>
              </a:rPr>
              <a:t>The ovary is the only intra-abdominal structure not to be covered by peritoneum</a:t>
            </a:r>
            <a:endParaRPr lang="ar-IQ" sz="2400" dirty="0">
              <a:solidFill>
                <a:srgbClr val="00B0F0"/>
              </a:solidFill>
            </a:endParaRPr>
          </a:p>
        </p:txBody>
      </p:sp>
      <p:sp>
        <p:nvSpPr>
          <p:cNvPr id="11" name="مستطيل 10"/>
          <p:cNvSpPr/>
          <p:nvPr/>
        </p:nvSpPr>
        <p:spPr>
          <a:xfrm>
            <a:off x="530511" y="3069608"/>
            <a:ext cx="6096000" cy="3046988"/>
          </a:xfrm>
          <a:prstGeom prst="rect">
            <a:avLst/>
          </a:prstGeom>
        </p:spPr>
        <p:txBody>
          <a:bodyPr>
            <a:spAutoFit/>
          </a:bodyPr>
          <a:lstStyle/>
          <a:p>
            <a:r>
              <a:rPr lang="en-US" sz="2400" dirty="0"/>
              <a:t>The ovary has a central vascular medulla consisting of loose connective tissue </a:t>
            </a:r>
            <a:r>
              <a:rPr lang="en-US" sz="2400" dirty="0" smtClean="0"/>
              <a:t>. It </a:t>
            </a:r>
            <a:r>
              <a:rPr lang="en-US" sz="2400" dirty="0"/>
              <a:t>has an outer thicker cortex, denser than the </a:t>
            </a:r>
            <a:r>
              <a:rPr lang="en-US" sz="2400" dirty="0" smtClean="0"/>
              <a:t>medulla. </a:t>
            </a:r>
            <a:r>
              <a:rPr lang="en-US" sz="2400" dirty="0"/>
              <a:t>The surface of the ovaries is covered by a single layer of cuboidal cells, the germinal epithelium</a:t>
            </a:r>
          </a:p>
          <a:p>
            <a:r>
              <a:rPr lang="en-US" sz="2400" dirty="0">
                <a:solidFill>
                  <a:srgbClr val="00B0F0"/>
                </a:solidFill>
              </a:rPr>
              <a:t>Posterior to the ovary lies the ureter where it runs downwards and forwards in front of the </a:t>
            </a:r>
            <a:r>
              <a:rPr lang="en-US" sz="2400" dirty="0" smtClean="0">
                <a:solidFill>
                  <a:srgbClr val="00B0F0"/>
                </a:solidFill>
              </a:rPr>
              <a:t>internal iliac </a:t>
            </a:r>
            <a:r>
              <a:rPr lang="en-US" sz="2400" dirty="0">
                <a:solidFill>
                  <a:srgbClr val="00B0F0"/>
                </a:solidFill>
              </a:rPr>
              <a:t>artery</a:t>
            </a:r>
            <a:r>
              <a:rPr lang="en-US" sz="2400" dirty="0"/>
              <a:t>.</a:t>
            </a:r>
          </a:p>
        </p:txBody>
      </p:sp>
      <p:sp>
        <p:nvSpPr>
          <p:cNvPr id="12" name="مستطيل 11"/>
          <p:cNvSpPr/>
          <p:nvPr/>
        </p:nvSpPr>
        <p:spPr>
          <a:xfrm>
            <a:off x="6818287" y="1441953"/>
            <a:ext cx="2718052" cy="461665"/>
          </a:xfrm>
          <a:prstGeom prst="rect">
            <a:avLst/>
          </a:prstGeom>
        </p:spPr>
        <p:txBody>
          <a:bodyPr wrap="none">
            <a:spAutoFit/>
          </a:bodyPr>
          <a:lstStyle/>
          <a:p>
            <a:r>
              <a:rPr lang="en-US" sz="2400" dirty="0"/>
              <a:t>It is concerned with:</a:t>
            </a:r>
            <a:endParaRPr lang="ar-IQ" sz="2400" dirty="0"/>
          </a:p>
        </p:txBody>
      </p:sp>
      <p:sp>
        <p:nvSpPr>
          <p:cNvPr id="13" name="مستطيل 12"/>
          <p:cNvSpPr/>
          <p:nvPr/>
        </p:nvSpPr>
        <p:spPr>
          <a:xfrm>
            <a:off x="6818287" y="2001951"/>
            <a:ext cx="4795191" cy="1200329"/>
          </a:xfrm>
          <a:prstGeom prst="rect">
            <a:avLst/>
          </a:prstGeom>
        </p:spPr>
        <p:txBody>
          <a:bodyPr wrap="square">
            <a:spAutoFit/>
          </a:bodyPr>
          <a:lstStyle/>
          <a:p>
            <a:r>
              <a:rPr lang="en-US" sz="2400" dirty="0"/>
              <a:t>i. Germ cell maturation, storage and its release</a:t>
            </a:r>
          </a:p>
          <a:p>
            <a:r>
              <a:rPr lang="en-US" sz="2400" dirty="0"/>
              <a:t>ii. </a:t>
            </a:r>
            <a:r>
              <a:rPr lang="en-US" sz="2400" dirty="0" err="1"/>
              <a:t>Steroidogenesis</a:t>
            </a:r>
            <a:endParaRPr lang="en-US" sz="2400" dirty="0"/>
          </a:p>
        </p:txBody>
      </p:sp>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3202280"/>
            <a:ext cx="4757442" cy="328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614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sp>
        <p:nvSpPr>
          <p:cNvPr id="2" name="مستطيل 1"/>
          <p:cNvSpPr/>
          <p:nvPr/>
        </p:nvSpPr>
        <p:spPr>
          <a:xfrm>
            <a:off x="303498" y="1094258"/>
            <a:ext cx="2151423" cy="461665"/>
          </a:xfrm>
          <a:prstGeom prst="rect">
            <a:avLst/>
          </a:prstGeom>
        </p:spPr>
        <p:txBody>
          <a:bodyPr wrap="none">
            <a:spAutoFit/>
          </a:bodyPr>
          <a:lstStyle/>
          <a:p>
            <a:r>
              <a:rPr lang="en-US" sz="2400" dirty="0">
                <a:solidFill>
                  <a:srgbClr val="00B0F0"/>
                </a:solidFill>
              </a:rPr>
              <a:t>Urinary bladder</a:t>
            </a:r>
            <a:endParaRPr lang="ar-IQ" sz="2400" dirty="0">
              <a:solidFill>
                <a:srgbClr val="00B0F0"/>
              </a:solidFill>
            </a:endParaRPr>
          </a:p>
        </p:txBody>
      </p:sp>
      <p:sp>
        <p:nvSpPr>
          <p:cNvPr id="3" name="مستطيل 2"/>
          <p:cNvSpPr/>
          <p:nvPr/>
        </p:nvSpPr>
        <p:spPr>
          <a:xfrm>
            <a:off x="468826" y="1751648"/>
            <a:ext cx="8014774" cy="2677656"/>
          </a:xfrm>
          <a:prstGeom prst="rect">
            <a:avLst/>
          </a:prstGeom>
        </p:spPr>
        <p:txBody>
          <a:bodyPr wrap="square">
            <a:spAutoFit/>
          </a:bodyPr>
          <a:lstStyle/>
          <a:p>
            <a:r>
              <a:rPr lang="en-US" sz="2400" dirty="0"/>
              <a:t>It is a hollow organ   that stores urine from the kidneys before disposal by </a:t>
            </a:r>
            <a:r>
              <a:rPr lang="en-US" sz="2400" dirty="0" smtClean="0"/>
              <a:t>urination. The </a:t>
            </a:r>
            <a:r>
              <a:rPr lang="en-US" sz="2400" dirty="0"/>
              <a:t>bladder </a:t>
            </a:r>
            <a:r>
              <a:rPr lang="en-US" sz="2400" dirty="0" smtClean="0"/>
              <a:t>has </a:t>
            </a:r>
            <a:r>
              <a:rPr lang="en-US" sz="2400" dirty="0"/>
              <a:t>an average capacity of 400 ml, but can retain as much as 3–4 liters of urine. The ureters open into the base of the bladder and  the urethra leaves the bladder below the ureteric orifices. The base of the bladder is adjacent to the cervix, with only a thin layer of tissue intervening</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8400" y="944091"/>
            <a:ext cx="3360442" cy="2741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3809" y="3685789"/>
            <a:ext cx="3071212" cy="312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9"/>
          <p:cNvSpPr/>
          <p:nvPr/>
        </p:nvSpPr>
        <p:spPr>
          <a:xfrm>
            <a:off x="607284" y="4540340"/>
            <a:ext cx="7241315" cy="1938992"/>
          </a:xfrm>
          <a:prstGeom prst="rect">
            <a:avLst/>
          </a:prstGeom>
        </p:spPr>
        <p:txBody>
          <a:bodyPr wrap="square">
            <a:spAutoFit/>
          </a:bodyPr>
          <a:lstStyle/>
          <a:p>
            <a:r>
              <a:rPr lang="en-US" sz="2400" dirty="0"/>
              <a:t>Bladder injury may occur after abdominal or vaginal hysterectomy; caesarean section or after laparoscopic surgery. Most common site of injury is the apex of bladder. Untreated injury may result in </a:t>
            </a:r>
            <a:r>
              <a:rPr lang="en-US" sz="2400" dirty="0" err="1"/>
              <a:t>vagino</a:t>
            </a:r>
            <a:r>
              <a:rPr lang="en-US" sz="2400" dirty="0"/>
              <a:t>- </a:t>
            </a:r>
            <a:r>
              <a:rPr lang="en-US" sz="2400" dirty="0" err="1"/>
              <a:t>vesical</a:t>
            </a:r>
            <a:r>
              <a:rPr lang="en-US" sz="2400" dirty="0"/>
              <a:t> fistula. </a:t>
            </a:r>
            <a:endParaRPr lang="ar-IQ" sz="2400" dirty="0"/>
          </a:p>
        </p:txBody>
      </p:sp>
    </p:spTree>
    <p:extLst>
      <p:ext uri="{BB962C8B-B14F-4D97-AF65-F5344CB8AC3E}">
        <p14:creationId xmlns:p14="http://schemas.microsoft.com/office/powerpoint/2010/main" val="790219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469880" y="5234940"/>
            <a:ext cx="1722120" cy="1620273"/>
          </a:xfrm>
          <a:prstGeom prst="rect">
            <a:avLst/>
          </a:prstGeom>
          <a:effectLst>
            <a:outerShdw blurRad="50800" dist="50800" dir="5400000" algn="ctr" rotWithShape="0">
              <a:schemeClr val="bg1">
                <a:alpha val="0"/>
              </a:schemeClr>
            </a:outerShdw>
          </a:effectLst>
        </p:spPr>
      </p:pic>
      <p:sp>
        <p:nvSpPr>
          <p:cNvPr id="3" name="مستطيل 2"/>
          <p:cNvSpPr/>
          <p:nvPr/>
        </p:nvSpPr>
        <p:spPr>
          <a:xfrm>
            <a:off x="274375" y="868911"/>
            <a:ext cx="3486595" cy="523220"/>
          </a:xfrm>
          <a:prstGeom prst="rect">
            <a:avLst/>
          </a:prstGeom>
        </p:spPr>
        <p:txBody>
          <a:bodyPr wrap="none">
            <a:spAutoFit/>
          </a:bodyPr>
          <a:lstStyle/>
          <a:p>
            <a:r>
              <a:rPr lang="en-US" sz="2800" dirty="0"/>
              <a:t>LEARNING OBJECTIVES</a:t>
            </a:r>
            <a:endParaRPr lang="ar-IQ" sz="2800" dirty="0"/>
          </a:p>
        </p:txBody>
      </p:sp>
      <p:sp>
        <p:nvSpPr>
          <p:cNvPr id="14" name="مستطيل 13"/>
          <p:cNvSpPr/>
          <p:nvPr/>
        </p:nvSpPr>
        <p:spPr>
          <a:xfrm>
            <a:off x="438218" y="2090766"/>
            <a:ext cx="11569825" cy="2677656"/>
          </a:xfrm>
          <a:prstGeom prst="rect">
            <a:avLst/>
          </a:prstGeom>
        </p:spPr>
        <p:txBody>
          <a:bodyPr wrap="square">
            <a:spAutoFit/>
          </a:bodyPr>
          <a:lstStyle/>
          <a:p>
            <a:pPr marL="457200" indent="-457200">
              <a:buFont typeface="Arial" pitchFamily="34" charset="0"/>
              <a:buChar char="•"/>
            </a:pPr>
            <a:r>
              <a:rPr lang="en-US" sz="2800" dirty="0">
                <a:solidFill>
                  <a:srgbClr val="FF0000"/>
                </a:solidFill>
              </a:rPr>
              <a:t>Understand that sexual differentiation and development begin in early embryonic </a:t>
            </a:r>
            <a:r>
              <a:rPr lang="en-US" sz="2800" dirty="0" smtClean="0">
                <a:solidFill>
                  <a:srgbClr val="FF0000"/>
                </a:solidFill>
              </a:rPr>
              <a:t>life to neonate. </a:t>
            </a:r>
            <a:endParaRPr lang="en-US" sz="2800" dirty="0">
              <a:solidFill>
                <a:srgbClr val="FF0000"/>
              </a:solidFill>
            </a:endParaRPr>
          </a:p>
          <a:p>
            <a:r>
              <a:rPr lang="en-US" sz="2800" dirty="0">
                <a:solidFill>
                  <a:srgbClr val="FF0000"/>
                </a:solidFill>
              </a:rPr>
              <a:t>• </a:t>
            </a:r>
            <a:r>
              <a:rPr lang="en-US" sz="2800" dirty="0" smtClean="0">
                <a:solidFill>
                  <a:srgbClr val="FF0000"/>
                </a:solidFill>
              </a:rPr>
              <a:t>   Understand </a:t>
            </a:r>
            <a:r>
              <a:rPr lang="en-US" sz="2800" dirty="0">
                <a:solidFill>
                  <a:srgbClr val="FF0000"/>
                </a:solidFill>
              </a:rPr>
              <a:t>the embryonic development and the anatomy of the perineum, the </a:t>
            </a:r>
            <a:endParaRPr lang="en-US" sz="2800" dirty="0" smtClean="0">
              <a:solidFill>
                <a:srgbClr val="FF0000"/>
              </a:solidFill>
            </a:endParaRPr>
          </a:p>
          <a:p>
            <a:r>
              <a:rPr lang="en-US" sz="2800" dirty="0" smtClean="0">
                <a:solidFill>
                  <a:srgbClr val="FF0000"/>
                </a:solidFill>
              </a:rPr>
              <a:t>•   Understand </a:t>
            </a:r>
            <a:r>
              <a:rPr lang="en-US" sz="2800" dirty="0">
                <a:solidFill>
                  <a:srgbClr val="FF0000"/>
                </a:solidFill>
              </a:rPr>
              <a:t>the vulnerability of certain structures in gynaecological surgery.</a:t>
            </a:r>
          </a:p>
          <a:p>
            <a:r>
              <a:rPr lang="en-US" sz="2800" dirty="0">
                <a:solidFill>
                  <a:srgbClr val="FF0000"/>
                </a:solidFill>
              </a:rPr>
              <a:t>• </a:t>
            </a:r>
            <a:r>
              <a:rPr lang="en-US" sz="2800" dirty="0" smtClean="0">
                <a:solidFill>
                  <a:srgbClr val="FF0000"/>
                </a:solidFill>
              </a:rPr>
              <a:t>  Describe </a:t>
            </a:r>
            <a:r>
              <a:rPr lang="en-US" sz="2800" dirty="0">
                <a:solidFill>
                  <a:srgbClr val="FF0000"/>
                </a:solidFill>
              </a:rPr>
              <a:t>the structural anomalies resulting from Müllerian tract disorders.</a:t>
            </a:r>
            <a:endParaRPr lang="ar-IQ" sz="2800" dirty="0">
              <a:solidFill>
                <a:srgbClr val="FF0000"/>
              </a:solidFill>
            </a:endParaRPr>
          </a:p>
        </p:txBody>
      </p:sp>
    </p:spTree>
    <p:extLst>
      <p:ext uri="{BB962C8B-B14F-4D97-AF65-F5344CB8AC3E}">
        <p14:creationId xmlns:p14="http://schemas.microsoft.com/office/powerpoint/2010/main" val="614657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607285" y="5769416"/>
            <a:ext cx="1569213" cy="1014192"/>
          </a:xfrm>
          <a:prstGeom prst="rect">
            <a:avLst/>
          </a:prstGeom>
          <a:effectLst>
            <a:outerShdw blurRad="50800" dist="50800" dir="5400000" algn="ctr" rotWithShape="0">
              <a:schemeClr val="bg1">
                <a:alpha val="0"/>
              </a:schemeClr>
            </a:outerShdw>
          </a:effectLst>
        </p:spPr>
      </p:pic>
      <p:sp>
        <p:nvSpPr>
          <p:cNvPr id="2" name="مستطيل 1"/>
          <p:cNvSpPr/>
          <p:nvPr/>
        </p:nvSpPr>
        <p:spPr>
          <a:xfrm>
            <a:off x="390656" y="932934"/>
            <a:ext cx="1131143" cy="523220"/>
          </a:xfrm>
          <a:prstGeom prst="rect">
            <a:avLst/>
          </a:prstGeom>
        </p:spPr>
        <p:txBody>
          <a:bodyPr wrap="none">
            <a:spAutoFit/>
          </a:bodyPr>
          <a:lstStyle/>
          <a:p>
            <a:r>
              <a:rPr lang="en-US" sz="2800" dirty="0"/>
              <a:t>Ureter</a:t>
            </a:r>
            <a:endParaRPr lang="ar-IQ" sz="2800" dirty="0"/>
          </a:p>
        </p:txBody>
      </p:sp>
      <p:sp>
        <p:nvSpPr>
          <p:cNvPr id="3" name="مستطيل 2"/>
          <p:cNvSpPr/>
          <p:nvPr/>
        </p:nvSpPr>
        <p:spPr>
          <a:xfrm>
            <a:off x="468826" y="1598136"/>
            <a:ext cx="8040174" cy="1200329"/>
          </a:xfrm>
          <a:prstGeom prst="rect">
            <a:avLst/>
          </a:prstGeom>
        </p:spPr>
        <p:txBody>
          <a:bodyPr wrap="square">
            <a:spAutoFit/>
          </a:bodyPr>
          <a:lstStyle/>
          <a:p>
            <a:r>
              <a:rPr lang="en-US" sz="2400" dirty="0">
                <a:solidFill>
                  <a:schemeClr val="accent4">
                    <a:lumMod val="50000"/>
                  </a:schemeClr>
                </a:solidFill>
              </a:rPr>
              <a:t>The ureters are a pair of tubes that carry urine away from the kidneys to the bladder. </a:t>
            </a:r>
            <a:r>
              <a:rPr lang="en-US" sz="2400" dirty="0" smtClean="0">
                <a:solidFill>
                  <a:schemeClr val="accent4">
                    <a:lumMod val="50000"/>
                  </a:schemeClr>
                </a:solidFill>
              </a:rPr>
              <a:t>The </a:t>
            </a:r>
            <a:r>
              <a:rPr lang="en-US" sz="2400" dirty="0">
                <a:solidFill>
                  <a:schemeClr val="accent4">
                    <a:lumMod val="50000"/>
                  </a:schemeClr>
                </a:solidFill>
              </a:rPr>
              <a:t>adult ureter is a delicate structure, about the width of a pencil, and roughly 30 cm in length</a:t>
            </a:r>
            <a:endParaRPr lang="ar-IQ" sz="2400" dirty="0">
              <a:solidFill>
                <a:schemeClr val="accent4">
                  <a:lumMod val="50000"/>
                </a:schemeClr>
              </a:solidFill>
            </a:endParaRPr>
          </a:p>
        </p:txBody>
      </p:sp>
      <p:sp>
        <p:nvSpPr>
          <p:cNvPr id="10" name="مستطيل 9"/>
          <p:cNvSpPr/>
          <p:nvPr/>
        </p:nvSpPr>
        <p:spPr>
          <a:xfrm>
            <a:off x="468826" y="2912152"/>
            <a:ext cx="7229689" cy="2677656"/>
          </a:xfrm>
          <a:prstGeom prst="rect">
            <a:avLst/>
          </a:prstGeom>
        </p:spPr>
        <p:txBody>
          <a:bodyPr wrap="square">
            <a:spAutoFit/>
          </a:bodyPr>
          <a:lstStyle/>
          <a:p>
            <a:r>
              <a:rPr lang="en-US" sz="2400" dirty="0"/>
              <a:t>The ureter </a:t>
            </a:r>
            <a:r>
              <a:rPr lang="en-US" sz="2400" dirty="0" smtClean="0"/>
              <a:t> is </a:t>
            </a:r>
            <a:r>
              <a:rPr lang="en-US" sz="2400" dirty="0"/>
              <a:t>the retro-peritoneal structure </a:t>
            </a:r>
            <a:r>
              <a:rPr lang="en-US" sz="2400" dirty="0" smtClean="0"/>
              <a:t> , crosses </a:t>
            </a:r>
            <a:r>
              <a:rPr lang="en-US" sz="2400" dirty="0"/>
              <a:t>the pelvic brim, it lies in front of the bifurcation of the common iliac artery. It </a:t>
            </a:r>
            <a:r>
              <a:rPr lang="en-US" sz="2400" dirty="0" smtClean="0"/>
              <a:t>runs downwards </a:t>
            </a:r>
            <a:r>
              <a:rPr lang="en-US" sz="2400" dirty="0"/>
              <a:t>and forwards on the lateral wall of the pelvis to reach </a:t>
            </a:r>
            <a:r>
              <a:rPr lang="en-US" sz="2400" dirty="0" smtClean="0"/>
              <a:t>pelvic </a:t>
            </a:r>
            <a:r>
              <a:rPr lang="en-US" sz="2400" dirty="0"/>
              <a:t>floor and then </a:t>
            </a:r>
            <a:r>
              <a:rPr lang="en-US" sz="2400" dirty="0" smtClean="0"/>
              <a:t>passes  inwards </a:t>
            </a:r>
            <a:r>
              <a:rPr lang="en-US" sz="2400" dirty="0"/>
              <a:t>and forwards attached to the peritoneum of the back of the broad ligament to pass beneath the uterine artery. </a:t>
            </a:r>
            <a:endParaRPr lang="ar-IQ" sz="2400" dirty="0"/>
          </a:p>
        </p:txBody>
      </p:sp>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9000" y="1194544"/>
            <a:ext cx="3639842" cy="5409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689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sp>
        <p:nvSpPr>
          <p:cNvPr id="2" name="مستطيل 1"/>
          <p:cNvSpPr/>
          <p:nvPr/>
        </p:nvSpPr>
        <p:spPr>
          <a:xfrm>
            <a:off x="468826" y="1086516"/>
            <a:ext cx="5754305" cy="1938992"/>
          </a:xfrm>
          <a:prstGeom prst="rect">
            <a:avLst/>
          </a:prstGeom>
        </p:spPr>
        <p:txBody>
          <a:bodyPr wrap="square">
            <a:spAutoFit/>
          </a:bodyPr>
          <a:lstStyle/>
          <a:p>
            <a:r>
              <a:rPr lang="en-US" sz="2400" dirty="0"/>
              <a:t>It next passes forward through a fibrous tunnel, the ureteric canal, in the upper part of </a:t>
            </a:r>
            <a:r>
              <a:rPr lang="en-US" sz="2400" dirty="0" smtClean="0"/>
              <a:t>the cardinal </a:t>
            </a:r>
            <a:r>
              <a:rPr lang="en-US" sz="2400" dirty="0"/>
              <a:t>ligament</a:t>
            </a:r>
            <a:r>
              <a:rPr lang="en-US" sz="2400" dirty="0" smtClean="0"/>
              <a:t>.</a:t>
            </a:r>
          </a:p>
          <a:p>
            <a:r>
              <a:rPr lang="en-US" sz="2400" dirty="0" smtClean="0"/>
              <a:t> </a:t>
            </a:r>
            <a:r>
              <a:rPr lang="en-US" sz="2400" dirty="0"/>
              <a:t>Finally, it runs close to the lateral vaginal fornix to enter the </a:t>
            </a:r>
            <a:r>
              <a:rPr lang="en-US" sz="2400" dirty="0" err="1"/>
              <a:t>trigone</a:t>
            </a:r>
            <a:r>
              <a:rPr lang="en-US" sz="2400" dirty="0"/>
              <a:t> of the bladder.</a:t>
            </a:r>
          </a:p>
        </p:txBody>
      </p:sp>
      <p:sp>
        <p:nvSpPr>
          <p:cNvPr id="3" name="مستطيل 2"/>
          <p:cNvSpPr/>
          <p:nvPr/>
        </p:nvSpPr>
        <p:spPr>
          <a:xfrm>
            <a:off x="607285" y="758448"/>
            <a:ext cx="1131143" cy="523220"/>
          </a:xfrm>
          <a:prstGeom prst="rect">
            <a:avLst/>
          </a:prstGeom>
        </p:spPr>
        <p:txBody>
          <a:bodyPr wrap="none">
            <a:spAutoFit/>
          </a:bodyPr>
          <a:lstStyle/>
          <a:p>
            <a:r>
              <a:rPr lang="en-US" sz="2800" dirty="0"/>
              <a:t>Ureter</a:t>
            </a:r>
            <a:endParaRPr lang="ar-IQ" sz="2800" dirty="0"/>
          </a:p>
        </p:txBody>
      </p:sp>
      <p:sp>
        <p:nvSpPr>
          <p:cNvPr id="10" name="مستطيل 9"/>
          <p:cNvSpPr/>
          <p:nvPr/>
        </p:nvSpPr>
        <p:spPr>
          <a:xfrm>
            <a:off x="566562" y="3588266"/>
            <a:ext cx="4064254" cy="461665"/>
          </a:xfrm>
          <a:prstGeom prst="rect">
            <a:avLst/>
          </a:prstGeom>
        </p:spPr>
        <p:txBody>
          <a:bodyPr wrap="none">
            <a:spAutoFit/>
          </a:bodyPr>
          <a:lstStyle/>
          <a:p>
            <a:r>
              <a:rPr lang="en-US" sz="2400" dirty="0">
                <a:solidFill>
                  <a:srgbClr val="00B0F0"/>
                </a:solidFill>
              </a:rPr>
              <a:t>Common site of ureteric injury </a:t>
            </a:r>
            <a:endParaRPr lang="ar-IQ" sz="2400" dirty="0">
              <a:solidFill>
                <a:srgbClr val="00B0F0"/>
              </a:solidFill>
            </a:endParaRPr>
          </a:p>
        </p:txBody>
      </p:sp>
      <p:sp>
        <p:nvSpPr>
          <p:cNvPr id="11" name="مستطيل 10"/>
          <p:cNvSpPr/>
          <p:nvPr/>
        </p:nvSpPr>
        <p:spPr>
          <a:xfrm>
            <a:off x="393853" y="4026763"/>
            <a:ext cx="7403947" cy="2677656"/>
          </a:xfrm>
          <a:prstGeom prst="rect">
            <a:avLst/>
          </a:prstGeom>
        </p:spPr>
        <p:txBody>
          <a:bodyPr wrap="square">
            <a:spAutoFit/>
          </a:bodyPr>
          <a:lstStyle/>
          <a:p>
            <a:r>
              <a:rPr lang="en-US" sz="2400" dirty="0" smtClean="0"/>
              <a:t>i) </a:t>
            </a:r>
            <a:r>
              <a:rPr lang="en-US" sz="2400" dirty="0" err="1" smtClean="0">
                <a:solidFill>
                  <a:srgbClr val="FF0000"/>
                </a:solidFill>
              </a:rPr>
              <a:t>infundibulopelvic</a:t>
            </a:r>
            <a:r>
              <a:rPr lang="en-US" sz="2400" dirty="0" smtClean="0">
                <a:solidFill>
                  <a:srgbClr val="FF0000"/>
                </a:solidFill>
              </a:rPr>
              <a:t> </a:t>
            </a:r>
            <a:r>
              <a:rPr lang="en-US" sz="2400" dirty="0">
                <a:solidFill>
                  <a:srgbClr val="FF0000"/>
                </a:solidFill>
              </a:rPr>
              <a:t>ligament; </a:t>
            </a:r>
            <a:endParaRPr lang="en-US" sz="2400" dirty="0" smtClean="0">
              <a:solidFill>
                <a:srgbClr val="FF0000"/>
              </a:solidFill>
            </a:endParaRPr>
          </a:p>
          <a:p>
            <a:r>
              <a:rPr lang="en-US" sz="2400" dirty="0" smtClean="0">
                <a:solidFill>
                  <a:srgbClr val="FF0000"/>
                </a:solidFill>
              </a:rPr>
              <a:t>(</a:t>
            </a:r>
            <a:r>
              <a:rPr lang="en-US" sz="2400" dirty="0">
                <a:solidFill>
                  <a:srgbClr val="FF0000"/>
                </a:solidFill>
              </a:rPr>
              <a:t>ii) by the side of the </a:t>
            </a:r>
            <a:r>
              <a:rPr lang="en-US" sz="2400" dirty="0" smtClean="0">
                <a:solidFill>
                  <a:srgbClr val="FF0000"/>
                </a:solidFill>
              </a:rPr>
              <a:t>cervix  (</a:t>
            </a:r>
            <a:r>
              <a:rPr lang="en-US" sz="2400" dirty="0">
                <a:solidFill>
                  <a:srgbClr val="FF0000"/>
                </a:solidFill>
              </a:rPr>
              <a:t>clamping the cardinal ligament along with descending </a:t>
            </a:r>
            <a:r>
              <a:rPr lang="en-US" sz="2400" dirty="0" smtClean="0">
                <a:solidFill>
                  <a:srgbClr val="FF0000"/>
                </a:solidFill>
              </a:rPr>
              <a:t>cervical artery</a:t>
            </a:r>
            <a:r>
              <a:rPr lang="en-US" sz="2400" dirty="0">
                <a:solidFill>
                  <a:srgbClr val="FF0000"/>
                </a:solidFill>
              </a:rPr>
              <a:t>); </a:t>
            </a:r>
            <a:endParaRPr lang="en-US" sz="2400" dirty="0" smtClean="0">
              <a:solidFill>
                <a:srgbClr val="FF0000"/>
              </a:solidFill>
            </a:endParaRPr>
          </a:p>
          <a:p>
            <a:r>
              <a:rPr lang="en-US" sz="2400" dirty="0" smtClean="0">
                <a:solidFill>
                  <a:srgbClr val="FF0000"/>
                </a:solidFill>
              </a:rPr>
              <a:t>(</a:t>
            </a:r>
            <a:r>
              <a:rPr lang="en-US" sz="2400" dirty="0">
                <a:solidFill>
                  <a:srgbClr val="FF0000"/>
                </a:solidFill>
              </a:rPr>
              <a:t>iii) vaginal angle as the ureter traverses along the</a:t>
            </a:r>
          </a:p>
          <a:p>
            <a:r>
              <a:rPr lang="en-US" sz="2400" dirty="0">
                <a:solidFill>
                  <a:srgbClr val="FF0000"/>
                </a:solidFill>
              </a:rPr>
              <a:t>anterior fornix; </a:t>
            </a:r>
            <a:endParaRPr lang="en-US" sz="2400" dirty="0" smtClean="0">
              <a:solidFill>
                <a:srgbClr val="FF0000"/>
              </a:solidFill>
            </a:endParaRPr>
          </a:p>
          <a:p>
            <a:r>
              <a:rPr lang="en-US" sz="2400" dirty="0" smtClean="0">
                <a:solidFill>
                  <a:srgbClr val="FF0000"/>
                </a:solidFill>
              </a:rPr>
              <a:t>(</a:t>
            </a:r>
            <a:r>
              <a:rPr lang="en-US" sz="2400" dirty="0">
                <a:solidFill>
                  <a:srgbClr val="FF0000"/>
                </a:solidFill>
              </a:rPr>
              <a:t>iv) during pelvic </a:t>
            </a:r>
            <a:r>
              <a:rPr lang="en-US" sz="2400" dirty="0" err="1">
                <a:solidFill>
                  <a:srgbClr val="FF0000"/>
                </a:solidFill>
              </a:rPr>
              <a:t>peritonization</a:t>
            </a:r>
            <a:r>
              <a:rPr lang="en-US" sz="2400" dirty="0">
                <a:solidFill>
                  <a:srgbClr val="FF0000"/>
                </a:solidFill>
              </a:rPr>
              <a:t> (ureter lies in the</a:t>
            </a:r>
          </a:p>
          <a:p>
            <a:r>
              <a:rPr lang="en-US" sz="2400" dirty="0">
                <a:solidFill>
                  <a:srgbClr val="FF0000"/>
                </a:solidFill>
              </a:rPr>
              <a:t>posterior leaf of the peritoneum).</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2200" y="894546"/>
            <a:ext cx="3200400" cy="269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2201" y="3821332"/>
            <a:ext cx="3436642" cy="3036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ستطيل 11"/>
          <p:cNvSpPr/>
          <p:nvPr/>
        </p:nvSpPr>
        <p:spPr>
          <a:xfrm>
            <a:off x="426042" y="2944167"/>
            <a:ext cx="6096000" cy="707886"/>
          </a:xfrm>
          <a:prstGeom prst="rect">
            <a:avLst/>
          </a:prstGeom>
        </p:spPr>
        <p:txBody>
          <a:bodyPr>
            <a:spAutoFit/>
          </a:bodyPr>
          <a:lstStyle/>
          <a:p>
            <a:r>
              <a:rPr lang="en-US" sz="2000" dirty="0"/>
              <a:t>The ureter may cut or tied or undergo necrosis during surgery leading to </a:t>
            </a:r>
            <a:r>
              <a:rPr lang="en-US" sz="2000" dirty="0" err="1"/>
              <a:t>ureterovaginal</a:t>
            </a:r>
            <a:r>
              <a:rPr lang="en-US" sz="2000" dirty="0"/>
              <a:t> fistula if not corrected. </a:t>
            </a:r>
            <a:endParaRPr lang="ar-IQ" sz="2000" dirty="0"/>
          </a:p>
        </p:txBody>
      </p:sp>
    </p:spTree>
    <p:extLst>
      <p:ext uri="{BB962C8B-B14F-4D97-AF65-F5344CB8AC3E}">
        <p14:creationId xmlns:p14="http://schemas.microsoft.com/office/powerpoint/2010/main" val="1977198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226987" y="4878776"/>
            <a:ext cx="1965013" cy="1976437"/>
          </a:xfrm>
          <a:prstGeom prst="rect">
            <a:avLst/>
          </a:prstGeom>
          <a:effectLst>
            <a:outerShdw blurRad="50800" dist="50800" dir="5400000" algn="ctr" rotWithShape="0">
              <a:schemeClr val="bg1">
                <a:alpha val="0"/>
              </a:schemeClr>
            </a:outerShdw>
          </a:effectLst>
        </p:spPr>
      </p:pic>
      <p:sp>
        <p:nvSpPr>
          <p:cNvPr id="2" name="مستطيل 1"/>
          <p:cNvSpPr/>
          <p:nvPr/>
        </p:nvSpPr>
        <p:spPr>
          <a:xfrm>
            <a:off x="1211716" y="1186934"/>
            <a:ext cx="1892249" cy="523220"/>
          </a:xfrm>
          <a:prstGeom prst="rect">
            <a:avLst/>
          </a:prstGeom>
        </p:spPr>
        <p:txBody>
          <a:bodyPr wrap="none">
            <a:spAutoFit/>
          </a:bodyPr>
          <a:lstStyle/>
          <a:p>
            <a:r>
              <a:rPr lang="en-US" sz="2800" dirty="0"/>
              <a:t>The </a:t>
            </a:r>
            <a:r>
              <a:rPr lang="en-US" sz="2800" dirty="0">
                <a:solidFill>
                  <a:srgbClr val="FF0000"/>
                </a:solidFill>
              </a:rPr>
              <a:t>urethra</a:t>
            </a:r>
            <a:endParaRPr lang="ar-IQ" sz="2800" dirty="0">
              <a:solidFill>
                <a:srgbClr val="FF0000"/>
              </a:solidFill>
            </a:endParaRPr>
          </a:p>
        </p:txBody>
      </p:sp>
      <p:sp>
        <p:nvSpPr>
          <p:cNvPr id="3" name="مستطيل 2"/>
          <p:cNvSpPr/>
          <p:nvPr/>
        </p:nvSpPr>
        <p:spPr>
          <a:xfrm>
            <a:off x="1211716" y="2367170"/>
            <a:ext cx="7178987" cy="1200329"/>
          </a:xfrm>
          <a:prstGeom prst="rect">
            <a:avLst/>
          </a:prstGeom>
        </p:spPr>
        <p:txBody>
          <a:bodyPr wrap="square">
            <a:spAutoFit/>
          </a:bodyPr>
          <a:lstStyle/>
          <a:p>
            <a:r>
              <a:rPr lang="en-US" sz="2400" dirty="0">
                <a:solidFill>
                  <a:schemeClr val="accent1">
                    <a:lumMod val="75000"/>
                  </a:schemeClr>
                </a:solidFill>
              </a:rPr>
              <a:t>The urethra  is a tube that connects the urinary bladder to the urinary meatus for the removal of urine. The female urethra is about 3.5 cm long</a:t>
            </a:r>
            <a:endParaRPr lang="ar-IQ" sz="2400" dirty="0">
              <a:solidFill>
                <a:schemeClr val="accent1">
                  <a:lumMod val="75000"/>
                </a:schemeClr>
              </a:solidFill>
            </a:endParaRPr>
          </a:p>
        </p:txBody>
      </p:sp>
      <p:pic>
        <p:nvPicPr>
          <p:cNvPr id="204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0703" y="1710154"/>
            <a:ext cx="3260271" cy="2518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0559" y="3911600"/>
            <a:ext cx="2781300" cy="227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62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226987" y="4878776"/>
            <a:ext cx="1965013" cy="1976437"/>
          </a:xfrm>
          <a:prstGeom prst="rect">
            <a:avLst/>
          </a:prstGeom>
          <a:effectLst>
            <a:outerShdw blurRad="50800" dist="50800" dir="5400000" algn="ctr" rotWithShape="0">
              <a:schemeClr val="bg1">
                <a:alpha val="0"/>
              </a:schemeClr>
            </a:outerShdw>
          </a:effectLst>
        </p:spPr>
      </p:pic>
      <p:sp>
        <p:nvSpPr>
          <p:cNvPr id="2" name="مستطيل 1"/>
          <p:cNvSpPr/>
          <p:nvPr/>
        </p:nvSpPr>
        <p:spPr>
          <a:xfrm>
            <a:off x="431343" y="888140"/>
            <a:ext cx="5433795" cy="523220"/>
          </a:xfrm>
          <a:prstGeom prst="rect">
            <a:avLst/>
          </a:prstGeom>
        </p:spPr>
        <p:txBody>
          <a:bodyPr wrap="none">
            <a:spAutoFit/>
          </a:bodyPr>
          <a:lstStyle/>
          <a:p>
            <a:r>
              <a:rPr lang="en-US" sz="2800" dirty="0">
                <a:solidFill>
                  <a:schemeClr val="accent1">
                    <a:lumMod val="75000"/>
                  </a:schemeClr>
                </a:solidFill>
              </a:rPr>
              <a:t>Structural problems of pelvic organs</a:t>
            </a:r>
            <a:endParaRPr lang="ar-IQ" sz="2800" dirty="0">
              <a:solidFill>
                <a:schemeClr val="accent1">
                  <a:lumMod val="75000"/>
                </a:schemeClr>
              </a:solidFill>
            </a:endParaRPr>
          </a:p>
        </p:txBody>
      </p:sp>
      <p:sp>
        <p:nvSpPr>
          <p:cNvPr id="3" name="مستطيل 2"/>
          <p:cNvSpPr/>
          <p:nvPr/>
        </p:nvSpPr>
        <p:spPr>
          <a:xfrm>
            <a:off x="607285" y="1514929"/>
            <a:ext cx="2808782" cy="461665"/>
          </a:xfrm>
          <a:prstGeom prst="rect">
            <a:avLst/>
          </a:prstGeom>
        </p:spPr>
        <p:txBody>
          <a:bodyPr wrap="none">
            <a:spAutoFit/>
          </a:bodyPr>
          <a:lstStyle/>
          <a:p>
            <a:r>
              <a:rPr lang="en-US" sz="2400" dirty="0"/>
              <a:t>Müllerian anomalies </a:t>
            </a:r>
            <a:endParaRPr lang="ar-IQ" sz="2400" dirty="0"/>
          </a:p>
        </p:txBody>
      </p:sp>
      <p:sp>
        <p:nvSpPr>
          <p:cNvPr id="10" name="مستطيل 9"/>
          <p:cNvSpPr/>
          <p:nvPr/>
        </p:nvSpPr>
        <p:spPr>
          <a:xfrm>
            <a:off x="607285" y="1976594"/>
            <a:ext cx="6096000" cy="2308324"/>
          </a:xfrm>
          <a:prstGeom prst="rect">
            <a:avLst/>
          </a:prstGeom>
        </p:spPr>
        <p:txBody>
          <a:bodyPr>
            <a:spAutoFit/>
          </a:bodyPr>
          <a:lstStyle/>
          <a:p>
            <a:r>
              <a:rPr lang="en-US" sz="2400" dirty="0" smtClean="0"/>
              <a:t>:O)</a:t>
            </a:r>
            <a:r>
              <a:rPr lang="en-US" sz="2400" dirty="0" err="1" smtClean="0"/>
              <a:t>ccurs</a:t>
            </a:r>
            <a:r>
              <a:rPr lang="en-US" sz="2400" dirty="0" smtClean="0"/>
              <a:t> </a:t>
            </a:r>
            <a:r>
              <a:rPr lang="en-US" sz="2400" dirty="0"/>
              <a:t>in up to 6% of the female population. </a:t>
            </a:r>
          </a:p>
          <a:p>
            <a:r>
              <a:rPr lang="en-US" sz="2400" dirty="0"/>
              <a:t>The </a:t>
            </a:r>
            <a:r>
              <a:rPr lang="en-US" sz="2400" dirty="0" err="1"/>
              <a:t>aetiology</a:t>
            </a:r>
            <a:r>
              <a:rPr lang="en-US" sz="2400" dirty="0"/>
              <a:t> is unknown, previously we said due to intrauterine exposure to </a:t>
            </a:r>
            <a:r>
              <a:rPr lang="en-US" sz="2400" dirty="0" smtClean="0">
                <a:solidFill>
                  <a:srgbClr val="C00000"/>
                </a:solidFill>
              </a:rPr>
              <a:t>Diethyl-</a:t>
            </a:r>
            <a:r>
              <a:rPr lang="en-US" sz="2400" dirty="0" err="1" smtClean="0">
                <a:solidFill>
                  <a:srgbClr val="C00000"/>
                </a:solidFill>
              </a:rPr>
              <a:t>stilbesterol</a:t>
            </a:r>
            <a:r>
              <a:rPr lang="en-US" sz="2400" dirty="0" smtClean="0">
                <a:solidFill>
                  <a:srgbClr val="C00000"/>
                </a:solidFill>
              </a:rPr>
              <a:t> </a:t>
            </a:r>
            <a:r>
              <a:rPr lang="en-US" sz="2400" dirty="0">
                <a:solidFill>
                  <a:srgbClr val="C00000"/>
                </a:solidFill>
              </a:rPr>
              <a:t>(DES)</a:t>
            </a:r>
            <a:r>
              <a:rPr lang="en-US" sz="2400" dirty="0"/>
              <a:t> drug.</a:t>
            </a:r>
          </a:p>
          <a:p>
            <a:r>
              <a:rPr lang="en-US" sz="2400" dirty="0"/>
              <a:t>They are associated with </a:t>
            </a:r>
            <a:r>
              <a:rPr lang="en-US" sz="2400" dirty="0">
                <a:solidFill>
                  <a:srgbClr val="C00000"/>
                </a:solidFill>
              </a:rPr>
              <a:t>renal </a:t>
            </a:r>
            <a:r>
              <a:rPr lang="en-US" sz="2400" dirty="0" smtClean="0">
                <a:solidFill>
                  <a:srgbClr val="C00000"/>
                </a:solidFill>
              </a:rPr>
              <a:t>anomalies </a:t>
            </a:r>
            <a:r>
              <a:rPr lang="en-US" sz="2400" dirty="0">
                <a:solidFill>
                  <a:srgbClr val="C00000"/>
                </a:solidFill>
              </a:rPr>
              <a:t>in up to 30%.</a:t>
            </a:r>
          </a:p>
        </p:txBody>
      </p:sp>
    </p:spTree>
    <p:extLst>
      <p:ext uri="{BB962C8B-B14F-4D97-AF65-F5344CB8AC3E}">
        <p14:creationId xmlns:p14="http://schemas.microsoft.com/office/powerpoint/2010/main" val="2666628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sp>
        <p:nvSpPr>
          <p:cNvPr id="2" name="مستطيل 1"/>
          <p:cNvSpPr/>
          <p:nvPr/>
        </p:nvSpPr>
        <p:spPr>
          <a:xfrm>
            <a:off x="289693" y="1256508"/>
            <a:ext cx="1968488" cy="369332"/>
          </a:xfrm>
          <a:prstGeom prst="rect">
            <a:avLst/>
          </a:prstGeom>
        </p:spPr>
        <p:txBody>
          <a:bodyPr wrap="none">
            <a:spAutoFit/>
          </a:bodyPr>
          <a:lstStyle/>
          <a:p>
            <a:r>
              <a:rPr lang="en-US" dirty="0" err="1"/>
              <a:t>Mullerian</a:t>
            </a:r>
            <a:r>
              <a:rPr lang="en-US" dirty="0"/>
              <a:t> Agenesis</a:t>
            </a:r>
            <a:endParaRPr lang="ar-IQ" dirty="0"/>
          </a:p>
        </p:txBody>
      </p:sp>
      <p:sp>
        <p:nvSpPr>
          <p:cNvPr id="3" name="مستطيل 2"/>
          <p:cNvSpPr/>
          <p:nvPr/>
        </p:nvSpPr>
        <p:spPr>
          <a:xfrm>
            <a:off x="387327" y="1625840"/>
            <a:ext cx="11142064" cy="1200329"/>
          </a:xfrm>
          <a:prstGeom prst="rect">
            <a:avLst/>
          </a:prstGeom>
        </p:spPr>
        <p:txBody>
          <a:bodyPr wrap="square">
            <a:spAutoFit/>
          </a:bodyPr>
          <a:lstStyle/>
          <a:p>
            <a:r>
              <a:rPr lang="en-US" sz="2400" dirty="0"/>
              <a:t>In approximately 1 in 5,000 to 1 in 40,000 girls, the Müllerian system does not develop, resulting in </a:t>
            </a:r>
            <a:r>
              <a:rPr lang="en-US" sz="2400" dirty="0" smtClean="0"/>
              <a:t>an absent </a:t>
            </a:r>
            <a:r>
              <a:rPr lang="en-US" sz="2400" dirty="0"/>
              <a:t>or rudimentary uterus and upper vagina and fallopian tubes; but not the ovaries. </a:t>
            </a:r>
            <a:endParaRPr lang="ar-IQ" sz="2400" dirty="0"/>
          </a:p>
        </p:txBody>
      </p:sp>
      <p:sp>
        <p:nvSpPr>
          <p:cNvPr id="10" name="مستطيل 9"/>
          <p:cNvSpPr/>
          <p:nvPr/>
        </p:nvSpPr>
        <p:spPr>
          <a:xfrm>
            <a:off x="2870353" y="2369329"/>
            <a:ext cx="4854791" cy="461665"/>
          </a:xfrm>
          <a:prstGeom prst="rect">
            <a:avLst/>
          </a:prstGeom>
        </p:spPr>
        <p:txBody>
          <a:bodyPr wrap="none">
            <a:spAutoFit/>
          </a:bodyPr>
          <a:lstStyle/>
          <a:p>
            <a:r>
              <a:rPr lang="en-US" sz="2400" dirty="0"/>
              <a:t>This condition is known as </a:t>
            </a:r>
            <a:r>
              <a:rPr lang="en-US" sz="2400" dirty="0" err="1">
                <a:solidFill>
                  <a:srgbClr val="C00000"/>
                </a:solidFill>
              </a:rPr>
              <a:t>Rokitansky</a:t>
            </a:r>
            <a:endParaRPr lang="ar-IQ" sz="2400" dirty="0">
              <a:solidFill>
                <a:srgbClr val="C00000"/>
              </a:solidFill>
            </a:endParaRPr>
          </a:p>
        </p:txBody>
      </p:sp>
      <p:sp>
        <p:nvSpPr>
          <p:cNvPr id="11" name="مستطيل 10"/>
          <p:cNvSpPr/>
          <p:nvPr/>
        </p:nvSpPr>
        <p:spPr>
          <a:xfrm>
            <a:off x="289692" y="2967335"/>
            <a:ext cx="7435451" cy="1200329"/>
          </a:xfrm>
          <a:prstGeom prst="rect">
            <a:avLst/>
          </a:prstGeom>
        </p:spPr>
        <p:txBody>
          <a:bodyPr wrap="square">
            <a:spAutoFit/>
          </a:bodyPr>
          <a:lstStyle/>
          <a:p>
            <a:r>
              <a:rPr lang="en-US" sz="2400" dirty="0"/>
              <a:t>The </a:t>
            </a:r>
            <a:r>
              <a:rPr lang="en-US" sz="2400" dirty="0" err="1"/>
              <a:t>aetiology</a:t>
            </a:r>
            <a:r>
              <a:rPr lang="en-US" sz="2400" dirty="0"/>
              <a:t> of this condition is not known, although possible factors include environmental, genetic, hormonal or receptor factors</a:t>
            </a:r>
            <a:endParaRPr lang="ar-IQ" sz="2400" dirty="0"/>
          </a:p>
        </p:txBody>
      </p:sp>
      <p:sp>
        <p:nvSpPr>
          <p:cNvPr id="12" name="مستطيل 11"/>
          <p:cNvSpPr/>
          <p:nvPr/>
        </p:nvSpPr>
        <p:spPr>
          <a:xfrm>
            <a:off x="387327" y="4417111"/>
            <a:ext cx="6096000" cy="1200329"/>
          </a:xfrm>
          <a:prstGeom prst="rect">
            <a:avLst/>
          </a:prstGeom>
        </p:spPr>
        <p:txBody>
          <a:bodyPr>
            <a:spAutoFit/>
          </a:bodyPr>
          <a:lstStyle/>
          <a:p>
            <a:r>
              <a:rPr lang="en-US" sz="2400" dirty="0"/>
              <a:t>On examination, the vagina will be blind ending </a:t>
            </a:r>
            <a:r>
              <a:rPr lang="en-US" sz="2400" dirty="0" smtClean="0"/>
              <a:t>and short</a:t>
            </a:r>
            <a:r>
              <a:rPr lang="en-US" sz="2400" dirty="0"/>
              <a:t>. An ultrasound scan will confirm the presence of ovaries, but no uterus </a:t>
            </a:r>
          </a:p>
        </p:txBody>
      </p:sp>
      <p:sp>
        <p:nvSpPr>
          <p:cNvPr id="13" name="مستطيل 12"/>
          <p:cNvSpPr/>
          <p:nvPr/>
        </p:nvSpPr>
        <p:spPr>
          <a:xfrm>
            <a:off x="468826" y="5792307"/>
            <a:ext cx="3048000" cy="830997"/>
          </a:xfrm>
          <a:prstGeom prst="rect">
            <a:avLst/>
          </a:prstGeom>
        </p:spPr>
        <p:txBody>
          <a:bodyPr wrap="square">
            <a:spAutoFit/>
          </a:bodyPr>
          <a:lstStyle/>
          <a:p>
            <a:r>
              <a:rPr lang="en-US" sz="2400" dirty="0"/>
              <a:t>Karyotype = 46 XX</a:t>
            </a:r>
          </a:p>
          <a:p>
            <a:r>
              <a:rPr lang="en-US" sz="2400" dirty="0"/>
              <a:t>Phenotype = Female</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816" y="2600160"/>
            <a:ext cx="4118025" cy="40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153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226987" y="4878776"/>
            <a:ext cx="1965013" cy="1976437"/>
          </a:xfrm>
          <a:prstGeom prst="rect">
            <a:avLst/>
          </a:prstGeom>
          <a:effectLst>
            <a:outerShdw blurRad="50800" dist="50800" dir="5400000" algn="ctr" rotWithShape="0">
              <a:schemeClr val="bg1">
                <a:alpha val="0"/>
              </a:schemeClr>
            </a:outerShdw>
          </a:effectLst>
        </p:spPr>
      </p:pic>
      <p:sp>
        <p:nvSpPr>
          <p:cNvPr id="2" name="مستطيل 1"/>
          <p:cNvSpPr/>
          <p:nvPr/>
        </p:nvSpPr>
        <p:spPr>
          <a:xfrm>
            <a:off x="392253" y="1137238"/>
            <a:ext cx="2954911" cy="523220"/>
          </a:xfrm>
          <a:prstGeom prst="rect">
            <a:avLst/>
          </a:prstGeom>
        </p:spPr>
        <p:txBody>
          <a:bodyPr wrap="none">
            <a:spAutoFit/>
          </a:bodyPr>
          <a:lstStyle/>
          <a:p>
            <a:r>
              <a:rPr lang="en-US" sz="2800" dirty="0" err="1">
                <a:solidFill>
                  <a:srgbClr val="00B050"/>
                </a:solidFill>
              </a:rPr>
              <a:t>Mullerian</a:t>
            </a:r>
            <a:r>
              <a:rPr lang="en-US" sz="2800" dirty="0">
                <a:solidFill>
                  <a:srgbClr val="00B050"/>
                </a:solidFill>
              </a:rPr>
              <a:t> Agenesis</a:t>
            </a:r>
            <a:endParaRPr lang="ar-IQ" sz="2800" dirty="0">
              <a:solidFill>
                <a:srgbClr val="00B050"/>
              </a:solidFill>
            </a:endParaRPr>
          </a:p>
        </p:txBody>
      </p:sp>
      <p:sp>
        <p:nvSpPr>
          <p:cNvPr id="3" name="مستطيل 2"/>
          <p:cNvSpPr/>
          <p:nvPr/>
        </p:nvSpPr>
        <p:spPr>
          <a:xfrm>
            <a:off x="501513" y="1972125"/>
            <a:ext cx="1894301" cy="461665"/>
          </a:xfrm>
          <a:prstGeom prst="rect">
            <a:avLst/>
          </a:prstGeom>
        </p:spPr>
        <p:txBody>
          <a:bodyPr wrap="none">
            <a:spAutoFit/>
          </a:bodyPr>
          <a:lstStyle/>
          <a:p>
            <a:r>
              <a:rPr lang="en-US" sz="2400" dirty="0"/>
              <a:t>Presentations</a:t>
            </a:r>
            <a:endParaRPr lang="ar-IQ" sz="2400" dirty="0"/>
          </a:p>
        </p:txBody>
      </p:sp>
      <p:sp>
        <p:nvSpPr>
          <p:cNvPr id="10" name="مستطيل 9"/>
          <p:cNvSpPr/>
          <p:nvPr/>
        </p:nvSpPr>
        <p:spPr>
          <a:xfrm>
            <a:off x="607285" y="2460439"/>
            <a:ext cx="6790124" cy="1938992"/>
          </a:xfrm>
          <a:prstGeom prst="rect">
            <a:avLst/>
          </a:prstGeom>
        </p:spPr>
        <p:txBody>
          <a:bodyPr wrap="square">
            <a:spAutoFit/>
          </a:bodyPr>
          <a:lstStyle/>
          <a:p>
            <a:r>
              <a:rPr lang="en-US" sz="2400" dirty="0"/>
              <a:t>Patient present between 15–18 years of age with primary amenorrhoea, Secondary sexual characteristics are normal as ovaries are normal </a:t>
            </a:r>
          </a:p>
          <a:p>
            <a:r>
              <a:rPr lang="en-US" sz="2400" dirty="0"/>
              <a:t>i.e. breast, pubic hair and axillary hair all are normal.</a:t>
            </a:r>
          </a:p>
          <a:p>
            <a:r>
              <a:rPr lang="en-US" sz="2400" dirty="0"/>
              <a:t>Vagina is felt like a blind pouch and uterus is absent</a:t>
            </a:r>
          </a:p>
        </p:txBody>
      </p:sp>
      <p:sp>
        <p:nvSpPr>
          <p:cNvPr id="11" name="مستطيل 10"/>
          <p:cNvSpPr/>
          <p:nvPr/>
        </p:nvSpPr>
        <p:spPr>
          <a:xfrm>
            <a:off x="780467" y="4509444"/>
            <a:ext cx="2839239" cy="461665"/>
          </a:xfrm>
          <a:prstGeom prst="rect">
            <a:avLst/>
          </a:prstGeom>
        </p:spPr>
        <p:txBody>
          <a:bodyPr wrap="none">
            <a:spAutoFit/>
          </a:bodyPr>
          <a:lstStyle/>
          <a:p>
            <a:r>
              <a:rPr lang="en-US" sz="2400" dirty="0"/>
              <a:t>Differential Diagnosis</a:t>
            </a:r>
            <a:endParaRPr lang="ar-IQ" sz="2400" dirty="0"/>
          </a:p>
        </p:txBody>
      </p:sp>
      <p:sp>
        <p:nvSpPr>
          <p:cNvPr id="12" name="مستطيل 11"/>
          <p:cNvSpPr/>
          <p:nvPr/>
        </p:nvSpPr>
        <p:spPr>
          <a:xfrm>
            <a:off x="780467" y="5055448"/>
            <a:ext cx="6096000" cy="830997"/>
          </a:xfrm>
          <a:prstGeom prst="rect">
            <a:avLst/>
          </a:prstGeom>
        </p:spPr>
        <p:txBody>
          <a:bodyPr>
            <a:spAutoFit/>
          </a:bodyPr>
          <a:lstStyle/>
          <a:p>
            <a:r>
              <a:rPr lang="en-US" sz="2400" dirty="0" err="1"/>
              <a:t>Cryptomenorrhea</a:t>
            </a:r>
            <a:r>
              <a:rPr lang="en-US" sz="2400" dirty="0"/>
              <a:t>- </a:t>
            </a:r>
            <a:r>
              <a:rPr lang="en-US" sz="2400" dirty="0" smtClean="0"/>
              <a:t>Imperforate </a:t>
            </a:r>
            <a:r>
              <a:rPr lang="en-US" sz="2400" dirty="0"/>
              <a:t>hymen</a:t>
            </a:r>
          </a:p>
          <a:p>
            <a:r>
              <a:rPr lang="en-US" sz="2400" dirty="0"/>
              <a:t>Testicular feminization syndrome</a:t>
            </a:r>
          </a:p>
        </p:txBody>
      </p:sp>
      <p:sp>
        <p:nvSpPr>
          <p:cNvPr id="13" name="مستطيل 12"/>
          <p:cNvSpPr/>
          <p:nvPr/>
        </p:nvSpPr>
        <p:spPr>
          <a:xfrm>
            <a:off x="954347" y="5866994"/>
            <a:ext cx="6096000" cy="646331"/>
          </a:xfrm>
          <a:prstGeom prst="rect">
            <a:avLst/>
          </a:prstGeom>
        </p:spPr>
        <p:txBody>
          <a:bodyPr>
            <a:spAutoFit/>
          </a:bodyPr>
          <a:lstStyle/>
          <a:p>
            <a:r>
              <a:rPr lang="en-US" dirty="0"/>
              <a:t>Management:</a:t>
            </a:r>
          </a:p>
          <a:p>
            <a:r>
              <a:rPr lang="en-US" dirty="0" err="1"/>
              <a:t>Vaginoplasty</a:t>
            </a:r>
            <a:endParaRPr lang="en-US" dirty="0"/>
          </a:p>
        </p:txBody>
      </p:sp>
      <p:pic>
        <p:nvPicPr>
          <p:cNvPr id="225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8583" y="1660458"/>
            <a:ext cx="3410807" cy="321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45062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sp>
        <p:nvSpPr>
          <p:cNvPr id="2" name="مستطيل 1"/>
          <p:cNvSpPr/>
          <p:nvPr/>
        </p:nvSpPr>
        <p:spPr>
          <a:xfrm>
            <a:off x="390403" y="631860"/>
            <a:ext cx="3434595" cy="523220"/>
          </a:xfrm>
          <a:prstGeom prst="rect">
            <a:avLst/>
          </a:prstGeom>
        </p:spPr>
        <p:txBody>
          <a:bodyPr wrap="none">
            <a:spAutoFit/>
          </a:bodyPr>
          <a:lstStyle/>
          <a:p>
            <a:r>
              <a:rPr lang="en-US" sz="2800" dirty="0">
                <a:solidFill>
                  <a:srgbClr val="00B050"/>
                </a:solidFill>
              </a:rPr>
              <a:t>Müllerian obstruction </a:t>
            </a:r>
            <a:endParaRPr lang="ar-IQ" sz="2800" dirty="0">
              <a:solidFill>
                <a:srgbClr val="00B050"/>
              </a:solidFill>
            </a:endParaRPr>
          </a:p>
        </p:txBody>
      </p:sp>
      <p:sp>
        <p:nvSpPr>
          <p:cNvPr id="3" name="مستطيل 2"/>
          <p:cNvSpPr/>
          <p:nvPr/>
        </p:nvSpPr>
        <p:spPr>
          <a:xfrm>
            <a:off x="390403" y="1064903"/>
            <a:ext cx="7882029" cy="830997"/>
          </a:xfrm>
          <a:prstGeom prst="rect">
            <a:avLst/>
          </a:prstGeom>
        </p:spPr>
        <p:txBody>
          <a:bodyPr wrap="square">
            <a:spAutoFit/>
          </a:bodyPr>
          <a:lstStyle/>
          <a:p>
            <a:r>
              <a:rPr lang="en-US" sz="2400" dirty="0"/>
              <a:t>Failure of complete canalization of the vagina can lead to menstrual obstruction  (</a:t>
            </a:r>
            <a:r>
              <a:rPr lang="en-US" sz="2400" dirty="0" err="1"/>
              <a:t>Cryptomenorrhea</a:t>
            </a:r>
            <a:r>
              <a:rPr lang="en-US" sz="2400" dirty="0"/>
              <a:t>) </a:t>
            </a:r>
            <a:endParaRPr lang="ar-IQ" sz="2400" dirty="0"/>
          </a:p>
        </p:txBody>
      </p:sp>
      <p:sp>
        <p:nvSpPr>
          <p:cNvPr id="10" name="مستطيل 9"/>
          <p:cNvSpPr/>
          <p:nvPr/>
        </p:nvSpPr>
        <p:spPr>
          <a:xfrm>
            <a:off x="249723" y="1890326"/>
            <a:ext cx="7464054" cy="4893647"/>
          </a:xfrm>
          <a:prstGeom prst="rect">
            <a:avLst/>
          </a:prstGeom>
        </p:spPr>
        <p:txBody>
          <a:bodyPr wrap="square">
            <a:spAutoFit/>
          </a:bodyPr>
          <a:lstStyle/>
          <a:p>
            <a:r>
              <a:rPr lang="en-US" sz="2400" dirty="0"/>
              <a:t>Type : lower down --- </a:t>
            </a:r>
            <a:r>
              <a:rPr lang="en-US" sz="2400" dirty="0">
                <a:solidFill>
                  <a:srgbClr val="FF0000"/>
                </a:solidFill>
              </a:rPr>
              <a:t>Imperforated hymen </a:t>
            </a:r>
            <a:r>
              <a:rPr lang="en-US" sz="2400" dirty="0" smtClean="0"/>
              <a:t>- </a:t>
            </a:r>
            <a:r>
              <a:rPr lang="en-US" sz="2400" dirty="0"/>
              <a:t>obstruction at the level of hymen leading to collection of menstrual blood at each cycle in menarche age. Presented as </a:t>
            </a:r>
            <a:r>
              <a:rPr lang="en-US" sz="2400" dirty="0" smtClean="0"/>
              <a:t>primary amenorrhea with increasing </a:t>
            </a:r>
            <a:r>
              <a:rPr lang="en-US" sz="2400" dirty="0">
                <a:solidFill>
                  <a:srgbClr val="FF0000"/>
                </a:solidFill>
              </a:rPr>
              <a:t>abdominal </a:t>
            </a:r>
            <a:r>
              <a:rPr lang="en-US" sz="2400" dirty="0" smtClean="0">
                <a:solidFill>
                  <a:srgbClr val="FF0000"/>
                </a:solidFill>
              </a:rPr>
              <a:t>pain, periodic  </a:t>
            </a:r>
            <a:r>
              <a:rPr lang="en-US" sz="2400" dirty="0"/>
              <a:t>in a girl in early adolescence and may presented </a:t>
            </a:r>
            <a:r>
              <a:rPr lang="en-US" sz="2400" dirty="0" smtClean="0">
                <a:solidFill>
                  <a:srgbClr val="FF0000"/>
                </a:solidFill>
              </a:rPr>
              <a:t>with </a:t>
            </a:r>
            <a:r>
              <a:rPr lang="en-US" sz="2400" dirty="0" smtClean="0"/>
              <a:t>frequency</a:t>
            </a:r>
            <a:r>
              <a:rPr lang="en-US" sz="2400" dirty="0"/>
              <a:t>, dysuria or even </a:t>
            </a:r>
            <a:r>
              <a:rPr lang="en-US" sz="2400" dirty="0" smtClean="0"/>
              <a:t>retention of urine. </a:t>
            </a:r>
            <a:r>
              <a:rPr lang="en-US" sz="2400" b="1" dirty="0"/>
              <a:t>The cause of retention is</a:t>
            </a:r>
            <a:endParaRPr lang="en-US" sz="2400" dirty="0"/>
          </a:p>
          <a:p>
            <a:r>
              <a:rPr lang="en-US" sz="2400" b="1" dirty="0"/>
              <a:t>due to elongation of the urethra</a:t>
            </a:r>
            <a:endParaRPr lang="en-US" sz="2400" dirty="0"/>
          </a:p>
          <a:p>
            <a:r>
              <a:rPr lang="en-US" sz="2400" dirty="0"/>
              <a:t>Abdominal examination reveals a </a:t>
            </a:r>
            <a:r>
              <a:rPr lang="en-US" sz="2400" dirty="0" err="1"/>
              <a:t>suprapubic</a:t>
            </a:r>
            <a:r>
              <a:rPr lang="en-US" sz="2400" dirty="0"/>
              <a:t> swelling</a:t>
            </a:r>
            <a:r>
              <a:rPr lang="en-US" sz="2400" dirty="0" smtClean="0"/>
              <a:t> </a:t>
            </a:r>
            <a:r>
              <a:rPr lang="en-US" sz="2400" dirty="0"/>
              <a:t>The retained menstrual blood stretches the vagina, causing a </a:t>
            </a:r>
            <a:r>
              <a:rPr lang="en-US" sz="2400" dirty="0" err="1"/>
              <a:t>haematocolpus</a:t>
            </a:r>
            <a:r>
              <a:rPr lang="en-US" sz="2400" dirty="0"/>
              <a:t>. This can cause a </a:t>
            </a:r>
            <a:r>
              <a:rPr lang="en-US" sz="2400" dirty="0">
                <a:solidFill>
                  <a:srgbClr val="FF0000"/>
                </a:solidFill>
              </a:rPr>
              <a:t>large pelvic mass </a:t>
            </a:r>
            <a:r>
              <a:rPr lang="en-US" sz="2400" dirty="0" smtClean="0"/>
              <a:t>and on </a:t>
            </a:r>
            <a:r>
              <a:rPr lang="en-US" sz="2400" dirty="0" err="1" smtClean="0"/>
              <a:t>vulval</a:t>
            </a:r>
            <a:r>
              <a:rPr lang="en-US" sz="2400" dirty="0" smtClean="0"/>
              <a:t> inspection, a </a:t>
            </a:r>
            <a:r>
              <a:rPr lang="en-US" sz="2400" dirty="0"/>
              <a:t>tense bulging membrane of bluish </a:t>
            </a:r>
            <a:r>
              <a:rPr lang="en-US" sz="2400" dirty="0" smtClean="0"/>
              <a:t>coloration at </a:t>
            </a:r>
            <a:r>
              <a:rPr lang="en-US" sz="2400" dirty="0"/>
              <a:t>the vaginal entrance. </a:t>
            </a:r>
            <a:endParaRPr lang="ar-IQ" sz="2400"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2432" y="674808"/>
            <a:ext cx="3876409" cy="2894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2432" y="3569678"/>
            <a:ext cx="3829420" cy="3137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48328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sp>
        <p:nvSpPr>
          <p:cNvPr id="2" name="مستطيل 1"/>
          <p:cNvSpPr/>
          <p:nvPr/>
        </p:nvSpPr>
        <p:spPr>
          <a:xfrm>
            <a:off x="127131" y="1400127"/>
            <a:ext cx="5623038" cy="830997"/>
          </a:xfrm>
          <a:prstGeom prst="rect">
            <a:avLst/>
          </a:prstGeom>
        </p:spPr>
        <p:txBody>
          <a:bodyPr wrap="square">
            <a:spAutoFit/>
          </a:bodyPr>
          <a:lstStyle/>
          <a:p>
            <a:r>
              <a:rPr lang="en-US" sz="2400" dirty="0"/>
              <a:t>Ultrasonography can make the diagnosis of </a:t>
            </a:r>
            <a:r>
              <a:rPr lang="en-US" sz="2400" dirty="0" err="1"/>
              <a:t>hematometra</a:t>
            </a:r>
            <a:r>
              <a:rPr lang="en-US" sz="2400" dirty="0"/>
              <a:t> and </a:t>
            </a:r>
            <a:r>
              <a:rPr lang="en-US" sz="2400" dirty="0" err="1"/>
              <a:t>hematocolpos</a:t>
            </a:r>
            <a:endParaRPr lang="ar-IQ" sz="2400" dirty="0"/>
          </a:p>
        </p:txBody>
      </p:sp>
      <p:sp>
        <p:nvSpPr>
          <p:cNvPr id="3" name="مستطيل 2"/>
          <p:cNvSpPr/>
          <p:nvPr/>
        </p:nvSpPr>
        <p:spPr>
          <a:xfrm>
            <a:off x="274977" y="1039560"/>
            <a:ext cx="2276072" cy="369332"/>
          </a:xfrm>
          <a:prstGeom prst="rect">
            <a:avLst/>
          </a:prstGeom>
        </p:spPr>
        <p:txBody>
          <a:bodyPr wrap="none">
            <a:spAutoFit/>
          </a:bodyPr>
          <a:lstStyle/>
          <a:p>
            <a:r>
              <a:rPr lang="en-US" dirty="0">
                <a:solidFill>
                  <a:srgbClr val="92D050"/>
                </a:solidFill>
              </a:rPr>
              <a:t>Müllerian obstruction </a:t>
            </a:r>
          </a:p>
        </p:txBody>
      </p:sp>
      <p:sp>
        <p:nvSpPr>
          <p:cNvPr id="10" name="مستطيل 9"/>
          <p:cNvSpPr/>
          <p:nvPr/>
        </p:nvSpPr>
        <p:spPr>
          <a:xfrm>
            <a:off x="322177" y="2373868"/>
            <a:ext cx="1563185" cy="461665"/>
          </a:xfrm>
          <a:prstGeom prst="rect">
            <a:avLst/>
          </a:prstGeom>
        </p:spPr>
        <p:txBody>
          <a:bodyPr wrap="none">
            <a:spAutoFit/>
          </a:bodyPr>
          <a:lstStyle/>
          <a:p>
            <a:r>
              <a:rPr lang="en-US" sz="2400" dirty="0">
                <a:solidFill>
                  <a:srgbClr val="92D050"/>
                </a:solidFill>
              </a:rPr>
              <a:t>Treatment:</a:t>
            </a:r>
            <a:endParaRPr lang="ar-IQ" sz="2400" dirty="0">
              <a:solidFill>
                <a:srgbClr val="92D050"/>
              </a:solidFill>
            </a:endParaRPr>
          </a:p>
        </p:txBody>
      </p:sp>
      <p:sp>
        <p:nvSpPr>
          <p:cNvPr id="11" name="مستطيل 10"/>
          <p:cNvSpPr/>
          <p:nvPr/>
        </p:nvSpPr>
        <p:spPr>
          <a:xfrm>
            <a:off x="1693985" y="2793722"/>
            <a:ext cx="6096000" cy="830997"/>
          </a:xfrm>
          <a:prstGeom prst="rect">
            <a:avLst/>
          </a:prstGeom>
        </p:spPr>
        <p:txBody>
          <a:bodyPr>
            <a:spAutoFit/>
          </a:bodyPr>
          <a:lstStyle/>
          <a:p>
            <a:r>
              <a:rPr lang="en-US" sz="2400" dirty="0"/>
              <a:t>Cruciate incision is made in the hymen. The quadrants of the hymen are partially excised</a:t>
            </a:r>
            <a:endParaRPr lang="ar-IQ" sz="2400"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5883" y="1039560"/>
            <a:ext cx="2932959" cy="25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ستطيل 11"/>
          <p:cNvSpPr/>
          <p:nvPr/>
        </p:nvSpPr>
        <p:spPr>
          <a:xfrm>
            <a:off x="547552" y="3615899"/>
            <a:ext cx="4006994" cy="523220"/>
          </a:xfrm>
          <a:prstGeom prst="rect">
            <a:avLst/>
          </a:prstGeom>
        </p:spPr>
        <p:txBody>
          <a:bodyPr wrap="none">
            <a:spAutoFit/>
          </a:bodyPr>
          <a:lstStyle/>
          <a:p>
            <a:r>
              <a:rPr lang="en-US" sz="2800" dirty="0"/>
              <a:t>Vaginal transverse septum</a:t>
            </a:r>
            <a:endParaRPr lang="ar-IQ" sz="2800" dirty="0"/>
          </a:p>
        </p:txBody>
      </p:sp>
      <p:sp>
        <p:nvSpPr>
          <p:cNvPr id="13" name="مستطيل 12"/>
          <p:cNvSpPr/>
          <p:nvPr/>
        </p:nvSpPr>
        <p:spPr>
          <a:xfrm>
            <a:off x="547552" y="4139119"/>
            <a:ext cx="8455771" cy="2554545"/>
          </a:xfrm>
          <a:prstGeom prst="rect">
            <a:avLst/>
          </a:prstGeom>
        </p:spPr>
        <p:txBody>
          <a:bodyPr wrap="square">
            <a:spAutoFit/>
          </a:bodyPr>
          <a:lstStyle/>
          <a:p>
            <a:r>
              <a:rPr lang="en-US" sz="2000" dirty="0" smtClean="0"/>
              <a:t>It is </a:t>
            </a:r>
            <a:r>
              <a:rPr lang="en-US" sz="2000" dirty="0"/>
              <a:t>a defect in the fusion and/or </a:t>
            </a:r>
            <a:r>
              <a:rPr lang="en-US" sz="2000" dirty="0" err="1"/>
              <a:t>channelling</a:t>
            </a:r>
            <a:r>
              <a:rPr lang="en-US" sz="2000" dirty="0"/>
              <a:t> of the urogenital sinus and </a:t>
            </a:r>
            <a:r>
              <a:rPr lang="en-US" sz="2000" dirty="0" err="1"/>
              <a:t>Mullerian</a:t>
            </a:r>
            <a:r>
              <a:rPr lang="en-US" sz="2000" dirty="0"/>
              <a:t> </a:t>
            </a:r>
            <a:r>
              <a:rPr lang="en-US" sz="2000" dirty="0" smtClean="0"/>
              <a:t>system . </a:t>
            </a:r>
            <a:r>
              <a:rPr lang="en-US" sz="2000" dirty="0"/>
              <a:t>This structural obstruction can completely obstruct the vagina and thus can cause a </a:t>
            </a:r>
            <a:r>
              <a:rPr lang="en-US" sz="2000" dirty="0" smtClean="0"/>
              <a:t>primary amenorrhoea , </a:t>
            </a:r>
            <a:r>
              <a:rPr lang="en-US" sz="2000" dirty="0" err="1" smtClean="0"/>
              <a:t>haematocolpos</a:t>
            </a:r>
            <a:r>
              <a:rPr lang="en-US" sz="2000" dirty="0" smtClean="0"/>
              <a:t> </a:t>
            </a:r>
            <a:r>
              <a:rPr lang="en-US" sz="2000" dirty="0"/>
              <a:t>associated with cyclic pelvic pain shortly after menarche in adolescent girls. The diagnosis of a vaginal septum is based on a careful clinical gynaecological examination and especially on ultrasound scan via the abdominal or </a:t>
            </a:r>
            <a:r>
              <a:rPr lang="en-US" sz="2000" dirty="0" err="1"/>
              <a:t>transrectal</a:t>
            </a:r>
            <a:r>
              <a:rPr lang="en-US" sz="2000" dirty="0"/>
              <a:t> </a:t>
            </a:r>
            <a:r>
              <a:rPr lang="en-US" sz="2000" dirty="0" smtClean="0"/>
              <a:t>and </a:t>
            </a:r>
            <a:r>
              <a:rPr lang="en-US" sz="2000" dirty="0"/>
              <a:t>in more complex cases on MRI. The treatment is surgical and must be carried out as early as possible.</a:t>
            </a:r>
            <a:endParaRPr lang="ar-IQ" sz="2000" dirty="0"/>
          </a:p>
        </p:txBody>
      </p:sp>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5352" y="4139119"/>
            <a:ext cx="2471848"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465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sp>
        <p:nvSpPr>
          <p:cNvPr id="2" name="مستطيل 1"/>
          <p:cNvSpPr/>
          <p:nvPr/>
        </p:nvSpPr>
        <p:spPr>
          <a:xfrm>
            <a:off x="361667" y="1116596"/>
            <a:ext cx="3310202" cy="523220"/>
          </a:xfrm>
          <a:prstGeom prst="rect">
            <a:avLst/>
          </a:prstGeom>
        </p:spPr>
        <p:txBody>
          <a:bodyPr wrap="none">
            <a:spAutoFit/>
          </a:bodyPr>
          <a:lstStyle/>
          <a:p>
            <a:r>
              <a:rPr lang="en-US" sz="2800" dirty="0">
                <a:solidFill>
                  <a:srgbClr val="92D050"/>
                </a:solidFill>
              </a:rPr>
              <a:t>UTERINE ANOMALIES</a:t>
            </a:r>
            <a:endParaRPr lang="ar-IQ" sz="2800" dirty="0">
              <a:solidFill>
                <a:srgbClr val="92D050"/>
              </a:solidFill>
            </a:endParaRPr>
          </a:p>
        </p:txBody>
      </p:sp>
      <p:sp>
        <p:nvSpPr>
          <p:cNvPr id="3" name="مستطيل 2"/>
          <p:cNvSpPr/>
          <p:nvPr/>
        </p:nvSpPr>
        <p:spPr>
          <a:xfrm>
            <a:off x="468826" y="1859504"/>
            <a:ext cx="5754305" cy="1569660"/>
          </a:xfrm>
          <a:prstGeom prst="rect">
            <a:avLst/>
          </a:prstGeom>
        </p:spPr>
        <p:txBody>
          <a:bodyPr wrap="square">
            <a:spAutoFit/>
          </a:bodyPr>
          <a:lstStyle/>
          <a:p>
            <a:r>
              <a:rPr lang="en-US" sz="2400" dirty="0">
                <a:solidFill>
                  <a:srgbClr val="00B0F0"/>
                </a:solidFill>
              </a:rPr>
              <a:t>Incidence of Müllerian </a:t>
            </a:r>
            <a:r>
              <a:rPr lang="en-US" sz="2400" dirty="0" smtClean="0">
                <a:solidFill>
                  <a:srgbClr val="00B0F0"/>
                </a:solidFill>
              </a:rPr>
              <a:t>abnormalities varies </a:t>
            </a:r>
            <a:r>
              <a:rPr lang="en-US" sz="2400" dirty="0">
                <a:solidFill>
                  <a:srgbClr val="00B0F0"/>
                </a:solidFill>
              </a:rPr>
              <a:t>between 3 and 4</a:t>
            </a:r>
            <a:r>
              <a:rPr lang="en-US" sz="2400" dirty="0" smtClean="0">
                <a:solidFill>
                  <a:srgbClr val="00B0F0"/>
                </a:solidFill>
              </a:rPr>
              <a:t>% and  </a:t>
            </a:r>
            <a:r>
              <a:rPr lang="en-US" sz="2400" dirty="0">
                <a:solidFill>
                  <a:srgbClr val="00B0F0"/>
                </a:solidFill>
              </a:rPr>
              <a:t>high in women suffering from recurrent miscarriage or preterm deliveries (5–20%). </a:t>
            </a:r>
            <a:endParaRPr lang="ar-IQ" sz="2400" dirty="0">
              <a:solidFill>
                <a:srgbClr val="00B0F0"/>
              </a:solidFill>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63" y="3429164"/>
            <a:ext cx="11676184" cy="342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252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sp>
        <p:nvSpPr>
          <p:cNvPr id="2" name="مستطيل 1"/>
          <p:cNvSpPr/>
          <p:nvPr/>
        </p:nvSpPr>
        <p:spPr>
          <a:xfrm>
            <a:off x="361667" y="934090"/>
            <a:ext cx="3310202" cy="523220"/>
          </a:xfrm>
          <a:prstGeom prst="rect">
            <a:avLst/>
          </a:prstGeom>
        </p:spPr>
        <p:txBody>
          <a:bodyPr wrap="none">
            <a:spAutoFit/>
          </a:bodyPr>
          <a:lstStyle/>
          <a:p>
            <a:r>
              <a:rPr lang="en-US" sz="2800" dirty="0">
                <a:solidFill>
                  <a:srgbClr val="92D050"/>
                </a:solidFill>
              </a:rPr>
              <a:t>UTERINE ANOMALIES</a:t>
            </a:r>
            <a:endParaRPr lang="ar-IQ" sz="2800" dirty="0">
              <a:solidFill>
                <a:srgbClr val="92D050"/>
              </a:solidFill>
            </a:endParaRPr>
          </a:p>
        </p:txBody>
      </p:sp>
      <p:sp>
        <p:nvSpPr>
          <p:cNvPr id="9" name="مستطيل 8"/>
          <p:cNvSpPr/>
          <p:nvPr/>
        </p:nvSpPr>
        <p:spPr>
          <a:xfrm>
            <a:off x="607285" y="1639816"/>
            <a:ext cx="11068900" cy="4893647"/>
          </a:xfrm>
          <a:prstGeom prst="rect">
            <a:avLst/>
          </a:prstGeom>
        </p:spPr>
        <p:txBody>
          <a:bodyPr wrap="square">
            <a:spAutoFit/>
          </a:bodyPr>
          <a:lstStyle/>
          <a:p>
            <a:r>
              <a:rPr lang="en-US" sz="2400" dirty="0"/>
              <a:t>Presentation: may be asymptomatic  </a:t>
            </a:r>
            <a:r>
              <a:rPr lang="en-US" sz="2400" dirty="0" smtClean="0"/>
              <a:t>, or dyspareunia, infertility, dysmenorrhea, </a:t>
            </a:r>
            <a:r>
              <a:rPr lang="en-US" sz="2400" dirty="0"/>
              <a:t>Menstrual disorders (menorrhagia, </a:t>
            </a:r>
            <a:r>
              <a:rPr lang="en-US" sz="2400" dirty="0" err="1" smtClean="0"/>
              <a:t>cryptomenorrhea</a:t>
            </a:r>
            <a:r>
              <a:rPr lang="en-US" sz="2400" dirty="0" smtClean="0"/>
              <a:t>) ; </a:t>
            </a:r>
            <a:r>
              <a:rPr lang="en-US" sz="2400" dirty="0" err="1" smtClean="0"/>
              <a:t>Midtrimester</a:t>
            </a:r>
            <a:r>
              <a:rPr lang="en-US" sz="2400" dirty="0" smtClean="0"/>
              <a:t> </a:t>
            </a:r>
            <a:r>
              <a:rPr lang="en-US" sz="2400" dirty="0"/>
              <a:t>miscarriage which may be </a:t>
            </a:r>
            <a:r>
              <a:rPr lang="en-US" sz="2400" dirty="0" smtClean="0"/>
              <a:t>recurrent; corneal pregnancy; </a:t>
            </a:r>
            <a:endParaRPr lang="en-US" sz="2400" dirty="0"/>
          </a:p>
          <a:p>
            <a:r>
              <a:rPr lang="en-US" sz="2400" dirty="0" smtClean="0"/>
              <a:t> </a:t>
            </a:r>
            <a:r>
              <a:rPr lang="en-US" sz="2400" dirty="0"/>
              <a:t>Cervical incompetence</a:t>
            </a:r>
            <a:r>
              <a:rPr lang="en-US" sz="2400" dirty="0" smtClean="0"/>
              <a:t>. ; increased </a:t>
            </a:r>
            <a:r>
              <a:rPr lang="en-US" sz="2400" dirty="0"/>
              <a:t>incidence of </a:t>
            </a:r>
            <a:r>
              <a:rPr lang="en-US" sz="2400" dirty="0" err="1" smtClean="0"/>
              <a:t>malpresentation</a:t>
            </a:r>
            <a:r>
              <a:rPr lang="en-US" sz="2400" dirty="0" smtClean="0"/>
              <a:t> ;  </a:t>
            </a:r>
            <a:r>
              <a:rPr lang="en-US" sz="2400" dirty="0"/>
              <a:t>Preterm labor, IUGR, </a:t>
            </a:r>
            <a:r>
              <a:rPr lang="en-US" sz="2400" dirty="0" smtClean="0"/>
              <a:t>IUD ;Prolonged  labour Obstructed labour ;. </a:t>
            </a:r>
            <a:r>
              <a:rPr lang="en-US" sz="2400" dirty="0"/>
              <a:t>Retained placenta and postpartum hemorrhage</a:t>
            </a:r>
          </a:p>
          <a:p>
            <a:r>
              <a:rPr lang="en-US" sz="2400" dirty="0"/>
              <a:t>Diagnosis</a:t>
            </a:r>
          </a:p>
          <a:p>
            <a:r>
              <a:rPr lang="en-US" sz="2400" dirty="0"/>
              <a:t>Internal examination</a:t>
            </a:r>
          </a:p>
          <a:p>
            <a:r>
              <a:rPr lang="en-US" sz="2400" dirty="0" err="1"/>
              <a:t>hysterography</a:t>
            </a:r>
            <a:r>
              <a:rPr lang="en-US" sz="2400" dirty="0"/>
              <a:t>, hysteroscopy, laparoscopy,</a:t>
            </a:r>
          </a:p>
          <a:p>
            <a:r>
              <a:rPr lang="en-US" sz="2400" dirty="0" smtClean="0"/>
              <a:t>Ultrasonography; magnetic </a:t>
            </a:r>
            <a:r>
              <a:rPr lang="en-US" sz="2400" dirty="0"/>
              <a:t>resonance imaging (MRI)</a:t>
            </a:r>
          </a:p>
          <a:p>
            <a:r>
              <a:rPr lang="en-US" sz="2400" dirty="0"/>
              <a:t>Treatment:</a:t>
            </a:r>
          </a:p>
          <a:p>
            <a:r>
              <a:rPr lang="en-US" sz="2400" dirty="0"/>
              <a:t>Sometime No treatment </a:t>
            </a:r>
            <a:r>
              <a:rPr lang="en-US" sz="2400" dirty="0" smtClean="0"/>
              <a:t>needed  </a:t>
            </a:r>
            <a:endParaRPr lang="en-US" sz="2400" dirty="0"/>
          </a:p>
          <a:p>
            <a:r>
              <a:rPr lang="en-US" sz="2400" dirty="0" err="1"/>
              <a:t>Hysteroscopic</a:t>
            </a:r>
            <a:endParaRPr lang="en-US" sz="2400" dirty="0"/>
          </a:p>
        </p:txBody>
      </p:sp>
    </p:spTree>
    <p:extLst>
      <p:ext uri="{BB962C8B-B14F-4D97-AF65-F5344CB8AC3E}">
        <p14:creationId xmlns:p14="http://schemas.microsoft.com/office/powerpoint/2010/main" val="3576952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226987" y="4878776"/>
            <a:ext cx="1965013" cy="1976437"/>
          </a:xfrm>
          <a:prstGeom prst="rect">
            <a:avLst/>
          </a:prstGeom>
          <a:effectLst>
            <a:outerShdw blurRad="50800" dist="50800" dir="5400000" algn="ctr" rotWithShape="0">
              <a:schemeClr val="bg1">
                <a:alpha val="0"/>
              </a:schemeClr>
            </a:outerShdw>
          </a:effectLst>
        </p:spPr>
      </p:pic>
      <p:sp>
        <p:nvSpPr>
          <p:cNvPr id="2" name="مستطيل 1"/>
          <p:cNvSpPr/>
          <p:nvPr/>
        </p:nvSpPr>
        <p:spPr>
          <a:xfrm>
            <a:off x="468826" y="1025575"/>
            <a:ext cx="11680016" cy="523220"/>
          </a:xfrm>
          <a:prstGeom prst="rect">
            <a:avLst/>
          </a:prstGeom>
        </p:spPr>
        <p:txBody>
          <a:bodyPr wrap="square">
            <a:spAutoFit/>
          </a:bodyPr>
          <a:lstStyle/>
          <a:p>
            <a:r>
              <a:rPr lang="en-US" sz="2800" dirty="0">
                <a:solidFill>
                  <a:srgbClr val="C00000"/>
                </a:solidFill>
              </a:rPr>
              <a:t>Sexual differentiation of the fetus and development of sexual organs. </a:t>
            </a:r>
            <a:endParaRPr lang="ar-IQ" sz="2800" dirty="0">
              <a:solidFill>
                <a:srgbClr val="C00000"/>
              </a:solidFill>
            </a:endParaRPr>
          </a:p>
        </p:txBody>
      </p:sp>
      <p:sp>
        <p:nvSpPr>
          <p:cNvPr id="3" name="مستطيل 2"/>
          <p:cNvSpPr/>
          <p:nvPr/>
        </p:nvSpPr>
        <p:spPr>
          <a:xfrm>
            <a:off x="607285" y="1585567"/>
            <a:ext cx="10602208" cy="1692771"/>
          </a:xfrm>
          <a:prstGeom prst="rect">
            <a:avLst/>
          </a:prstGeom>
        </p:spPr>
        <p:txBody>
          <a:bodyPr wrap="square">
            <a:spAutoFit/>
          </a:bodyPr>
          <a:lstStyle/>
          <a:p>
            <a:r>
              <a:rPr lang="en-US" sz="2600" dirty="0"/>
              <a:t>Life starts </a:t>
            </a:r>
            <a:r>
              <a:rPr lang="en-US" sz="2600" dirty="0" smtClean="0"/>
              <a:t> male </a:t>
            </a:r>
            <a:r>
              <a:rPr lang="en-US" sz="2600" dirty="0"/>
              <a:t>germ cell ( sperm ; XY chromosome ) fertilizes female germ cell ( ovum; XX chromosome) to form a </a:t>
            </a:r>
            <a:r>
              <a:rPr lang="en-US" sz="2600" dirty="0">
                <a:solidFill>
                  <a:srgbClr val="FF0000"/>
                </a:solidFill>
              </a:rPr>
              <a:t>zygote</a:t>
            </a:r>
            <a:r>
              <a:rPr lang="en-US" sz="2600" dirty="0"/>
              <a:t>. </a:t>
            </a:r>
            <a:r>
              <a:rPr lang="en-US" sz="2600" dirty="0" smtClean="0"/>
              <a:t> </a:t>
            </a:r>
            <a:r>
              <a:rPr lang="en-US" sz="2600" dirty="0"/>
              <a:t>Gender or sex determination begins at this time. The zygote divides into multiple cells and later forms an </a:t>
            </a:r>
            <a:r>
              <a:rPr lang="en-US" sz="2600" dirty="0">
                <a:solidFill>
                  <a:srgbClr val="FF0000"/>
                </a:solidFill>
              </a:rPr>
              <a:t>embryo</a:t>
            </a:r>
            <a:r>
              <a:rPr lang="en-US" sz="2600" dirty="0"/>
              <a:t>. When embryo reach at </a:t>
            </a:r>
            <a:r>
              <a:rPr lang="en-US" sz="2600" dirty="0" smtClean="0"/>
              <a:t>7 </a:t>
            </a:r>
            <a:r>
              <a:rPr lang="en-US" sz="2600" dirty="0"/>
              <a:t>weeks called </a:t>
            </a:r>
            <a:r>
              <a:rPr lang="en-US" sz="2600" dirty="0">
                <a:solidFill>
                  <a:srgbClr val="FF0000"/>
                </a:solidFill>
              </a:rPr>
              <a:t>fetus</a:t>
            </a:r>
            <a:endParaRPr lang="ar-IQ" sz="2600" dirty="0">
              <a:solidFill>
                <a:srgbClr val="FF0000"/>
              </a:solidFill>
            </a:endParaRPr>
          </a:p>
        </p:txBody>
      </p:sp>
      <p:sp>
        <p:nvSpPr>
          <p:cNvPr id="10" name="مستطيل 9"/>
          <p:cNvSpPr/>
          <p:nvPr/>
        </p:nvSpPr>
        <p:spPr>
          <a:xfrm>
            <a:off x="701032" y="3429000"/>
            <a:ext cx="9814567" cy="2092881"/>
          </a:xfrm>
          <a:prstGeom prst="rect">
            <a:avLst/>
          </a:prstGeom>
        </p:spPr>
        <p:txBody>
          <a:bodyPr wrap="square">
            <a:spAutoFit/>
          </a:bodyPr>
          <a:lstStyle/>
          <a:p>
            <a:r>
              <a:rPr lang="en-US" sz="2600" dirty="0">
                <a:solidFill>
                  <a:schemeClr val="accent1">
                    <a:lumMod val="75000"/>
                  </a:schemeClr>
                </a:solidFill>
              </a:rPr>
              <a:t>Up the 7th  week of embryonic life, no sexual difference is </a:t>
            </a:r>
            <a:r>
              <a:rPr lang="en-US" sz="2600" dirty="0" smtClean="0">
                <a:solidFill>
                  <a:schemeClr val="accent1">
                    <a:lumMod val="75000"/>
                  </a:schemeClr>
                </a:solidFill>
              </a:rPr>
              <a:t>seen </a:t>
            </a:r>
            <a:r>
              <a:rPr lang="en-US" sz="2600" dirty="0">
                <a:solidFill>
                  <a:schemeClr val="accent1">
                    <a:lumMod val="75000"/>
                  </a:schemeClr>
                </a:solidFill>
              </a:rPr>
              <a:t>in the </a:t>
            </a:r>
            <a:r>
              <a:rPr lang="en-US" sz="2600" dirty="0" smtClean="0">
                <a:solidFill>
                  <a:schemeClr val="accent1">
                    <a:lumMod val="75000"/>
                  </a:schemeClr>
                </a:solidFill>
              </a:rPr>
              <a:t>fetus </a:t>
            </a:r>
            <a:r>
              <a:rPr lang="en-US" sz="2600" dirty="0">
                <a:solidFill>
                  <a:schemeClr val="accent1">
                    <a:lumMod val="75000"/>
                  </a:schemeClr>
                </a:solidFill>
              </a:rPr>
              <a:t>and differentiation of </a:t>
            </a:r>
            <a:r>
              <a:rPr lang="en-US" sz="2600" dirty="0" err="1">
                <a:solidFill>
                  <a:srgbClr val="FF0000"/>
                </a:solidFill>
              </a:rPr>
              <a:t>bipotential</a:t>
            </a:r>
            <a:r>
              <a:rPr lang="en-US" sz="2600" dirty="0">
                <a:solidFill>
                  <a:srgbClr val="FF0000"/>
                </a:solidFill>
              </a:rPr>
              <a:t> </a:t>
            </a:r>
            <a:r>
              <a:rPr lang="en-US" sz="2600" dirty="0">
                <a:solidFill>
                  <a:schemeClr val="accent1">
                    <a:lumMod val="75000"/>
                  </a:schemeClr>
                </a:solidFill>
              </a:rPr>
              <a:t>gonad into either </a:t>
            </a:r>
            <a:r>
              <a:rPr lang="en-US" sz="2600" dirty="0">
                <a:solidFill>
                  <a:srgbClr val="FF0000"/>
                </a:solidFill>
              </a:rPr>
              <a:t>ovaries</a:t>
            </a:r>
            <a:r>
              <a:rPr lang="en-US" sz="2600" dirty="0">
                <a:solidFill>
                  <a:schemeClr val="accent1">
                    <a:lumMod val="75000"/>
                  </a:schemeClr>
                </a:solidFill>
              </a:rPr>
              <a:t> or </a:t>
            </a:r>
            <a:r>
              <a:rPr lang="en-US" sz="2600" dirty="0">
                <a:solidFill>
                  <a:srgbClr val="FF0000"/>
                </a:solidFill>
              </a:rPr>
              <a:t>testes</a:t>
            </a:r>
            <a:r>
              <a:rPr lang="en-US" sz="2600" dirty="0">
                <a:solidFill>
                  <a:schemeClr val="accent1">
                    <a:lumMod val="75000"/>
                  </a:schemeClr>
                </a:solidFill>
              </a:rPr>
              <a:t> occurs after that. Followed by gonadal differentiation ( which is determined by chromosomal component of the </a:t>
            </a:r>
            <a:r>
              <a:rPr lang="en-US" sz="2600" dirty="0" smtClean="0">
                <a:solidFill>
                  <a:schemeClr val="accent1">
                    <a:lumMod val="75000"/>
                  </a:schemeClr>
                </a:solidFill>
              </a:rPr>
              <a:t>zygote) </a:t>
            </a:r>
            <a:r>
              <a:rPr lang="en-US" sz="2600" dirty="0">
                <a:solidFill>
                  <a:schemeClr val="accent1">
                    <a:lumMod val="75000"/>
                  </a:schemeClr>
                </a:solidFill>
              </a:rPr>
              <a:t>, the internal genital tract and the external genitalia develop into male or female </a:t>
            </a:r>
            <a:r>
              <a:rPr lang="en-US" sz="2600" dirty="0" smtClean="0">
                <a:solidFill>
                  <a:schemeClr val="accent1">
                    <a:lumMod val="75000"/>
                  </a:schemeClr>
                </a:solidFill>
              </a:rPr>
              <a:t>. </a:t>
            </a:r>
            <a:endParaRPr lang="ar-IQ" sz="2600" dirty="0">
              <a:solidFill>
                <a:schemeClr val="accent1">
                  <a:lumMod val="75000"/>
                </a:schemeClr>
              </a:solidFill>
            </a:endParaRPr>
          </a:p>
        </p:txBody>
      </p:sp>
    </p:spTree>
    <p:extLst>
      <p:ext uri="{BB962C8B-B14F-4D97-AF65-F5344CB8AC3E}">
        <p14:creationId xmlns:p14="http://schemas.microsoft.com/office/powerpoint/2010/main" val="3101412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sp>
        <p:nvSpPr>
          <p:cNvPr id="2" name="مستطيل 1"/>
          <p:cNvSpPr/>
          <p:nvPr/>
        </p:nvSpPr>
        <p:spPr>
          <a:xfrm>
            <a:off x="607285" y="1774826"/>
            <a:ext cx="7078618" cy="4093428"/>
          </a:xfrm>
          <a:prstGeom prst="rect">
            <a:avLst/>
          </a:prstGeom>
        </p:spPr>
        <p:txBody>
          <a:bodyPr wrap="square">
            <a:spAutoFit/>
          </a:bodyPr>
          <a:lstStyle/>
          <a:p>
            <a:r>
              <a:rPr lang="en-US" sz="2600" dirty="0"/>
              <a:t>At 4-5 </a:t>
            </a:r>
            <a:r>
              <a:rPr lang="en-US" sz="2600" dirty="0" err="1" smtClean="0"/>
              <a:t>wks</a:t>
            </a:r>
            <a:r>
              <a:rPr lang="en-US" sz="2600" dirty="0" smtClean="0"/>
              <a:t> </a:t>
            </a:r>
            <a:r>
              <a:rPr lang="en-US" sz="2600" dirty="0"/>
              <a:t>of life urogenital ridge (precursors of the urinary and genital systems and the adrenal cortex ) is developed .  At the 6th to 7th gestational weeks, the </a:t>
            </a:r>
            <a:r>
              <a:rPr lang="en-US" sz="2600" dirty="0" err="1"/>
              <a:t>paramesonephric</a:t>
            </a:r>
            <a:r>
              <a:rPr lang="en-US" sz="2600" dirty="0"/>
              <a:t> ducts (</a:t>
            </a:r>
            <a:r>
              <a:rPr lang="en-US" sz="2600" dirty="0" err="1"/>
              <a:t>Mullerian</a:t>
            </a:r>
            <a:r>
              <a:rPr lang="en-US" sz="2600" dirty="0"/>
              <a:t> ducts) develop next to the </a:t>
            </a:r>
            <a:r>
              <a:rPr lang="en-US" sz="2600" dirty="0" err="1"/>
              <a:t>mesonephric</a:t>
            </a:r>
            <a:r>
              <a:rPr lang="en-US" sz="2600" dirty="0"/>
              <a:t> ducts (</a:t>
            </a:r>
            <a:r>
              <a:rPr lang="en-US" sz="2600" dirty="0" err="1"/>
              <a:t>Wolffian</a:t>
            </a:r>
            <a:r>
              <a:rPr lang="en-US" sz="2600" dirty="0"/>
              <a:t> ducts). In males, </a:t>
            </a:r>
            <a:r>
              <a:rPr lang="en-US" sz="2600" dirty="0" err="1">
                <a:solidFill>
                  <a:srgbClr val="FF0000"/>
                </a:solidFill>
              </a:rPr>
              <a:t>Wolffian</a:t>
            </a:r>
            <a:r>
              <a:rPr lang="en-US" sz="2600" dirty="0"/>
              <a:t> duct differentiates into the </a:t>
            </a:r>
            <a:r>
              <a:rPr lang="en-US" sz="2600" dirty="0">
                <a:solidFill>
                  <a:srgbClr val="FF0000"/>
                </a:solidFill>
              </a:rPr>
              <a:t>epididymis</a:t>
            </a:r>
            <a:r>
              <a:rPr lang="en-US" sz="2600" dirty="0"/>
              <a:t>, </a:t>
            </a:r>
            <a:r>
              <a:rPr lang="en-US" sz="2600" dirty="0">
                <a:solidFill>
                  <a:srgbClr val="FF0000"/>
                </a:solidFill>
              </a:rPr>
              <a:t>vas deferens</a:t>
            </a:r>
            <a:r>
              <a:rPr lang="en-US" sz="2600" dirty="0"/>
              <a:t>, and </a:t>
            </a:r>
            <a:r>
              <a:rPr lang="en-US" sz="2600" dirty="0">
                <a:solidFill>
                  <a:srgbClr val="FF0000"/>
                </a:solidFill>
              </a:rPr>
              <a:t>seminal vesicle</a:t>
            </a:r>
            <a:r>
              <a:rPr lang="en-US" sz="2600" dirty="0"/>
              <a:t>. In females, the </a:t>
            </a:r>
            <a:r>
              <a:rPr lang="en-US" sz="2600" dirty="0" err="1">
                <a:solidFill>
                  <a:srgbClr val="00B0F0"/>
                </a:solidFill>
              </a:rPr>
              <a:t>Mullerian</a:t>
            </a:r>
            <a:r>
              <a:rPr lang="en-US" sz="2600" dirty="0">
                <a:solidFill>
                  <a:srgbClr val="00B0F0"/>
                </a:solidFill>
              </a:rPr>
              <a:t> </a:t>
            </a:r>
            <a:r>
              <a:rPr lang="en-US" sz="2600" dirty="0"/>
              <a:t>duct differentiated into </a:t>
            </a:r>
            <a:r>
              <a:rPr lang="en-US" sz="2600" dirty="0">
                <a:solidFill>
                  <a:srgbClr val="00B0F0"/>
                </a:solidFill>
              </a:rPr>
              <a:t>fallopian tubes, uterus, and upper part of the vagina</a:t>
            </a:r>
            <a:endParaRPr lang="ar-IQ" sz="2600" dirty="0">
              <a:solidFill>
                <a:srgbClr val="00B0F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25" y="1025525"/>
            <a:ext cx="11809412"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1893" y="1774826"/>
            <a:ext cx="3769684" cy="482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992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226987" y="4878776"/>
            <a:ext cx="1965013" cy="1976437"/>
          </a:xfrm>
          <a:prstGeom prst="rect">
            <a:avLst/>
          </a:prstGeom>
          <a:effectLst>
            <a:outerShdw blurRad="50800" dist="50800" dir="5400000" algn="ctr" rotWithShape="0">
              <a:schemeClr val="bg1">
                <a:alpha val="0"/>
              </a:schemeClr>
            </a:outerShdw>
          </a:effec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628" y="763524"/>
            <a:ext cx="11809412"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276906" y="1471033"/>
            <a:ext cx="819455" cy="461665"/>
          </a:xfrm>
          <a:prstGeom prst="rect">
            <a:avLst/>
          </a:prstGeom>
        </p:spPr>
        <p:txBody>
          <a:bodyPr wrap="none">
            <a:spAutoFit/>
          </a:bodyPr>
          <a:lstStyle/>
          <a:p>
            <a:r>
              <a:rPr lang="en-US" sz="2400" dirty="0">
                <a:solidFill>
                  <a:srgbClr val="00B0F0"/>
                </a:solidFill>
              </a:rPr>
              <a:t>Male</a:t>
            </a:r>
            <a:endParaRPr lang="ar-IQ" sz="2400" dirty="0">
              <a:solidFill>
                <a:srgbClr val="00B0F0"/>
              </a:solidFill>
            </a:endParaRPr>
          </a:p>
        </p:txBody>
      </p:sp>
      <p:sp>
        <p:nvSpPr>
          <p:cNvPr id="3" name="مستطيل 2"/>
          <p:cNvSpPr/>
          <p:nvPr/>
        </p:nvSpPr>
        <p:spPr>
          <a:xfrm>
            <a:off x="1497000" y="1552293"/>
            <a:ext cx="10218749" cy="1292662"/>
          </a:xfrm>
          <a:prstGeom prst="rect">
            <a:avLst/>
          </a:prstGeom>
        </p:spPr>
        <p:txBody>
          <a:bodyPr wrap="square">
            <a:spAutoFit/>
          </a:bodyPr>
          <a:lstStyle/>
          <a:p>
            <a:r>
              <a:rPr lang="en-US" sz="2600" dirty="0" smtClean="0">
                <a:solidFill>
                  <a:schemeClr val="accent1">
                    <a:lumMod val="75000"/>
                  </a:schemeClr>
                </a:solidFill>
              </a:rPr>
              <a:t>If an embryo is a genetic male (</a:t>
            </a:r>
            <a:r>
              <a:rPr lang="en-US" sz="2600" dirty="0" smtClean="0">
                <a:solidFill>
                  <a:srgbClr val="FF0000"/>
                </a:solidFill>
              </a:rPr>
              <a:t>46 XY</a:t>
            </a:r>
            <a:r>
              <a:rPr lang="en-US" sz="2600" dirty="0" smtClean="0">
                <a:solidFill>
                  <a:schemeClr val="accent1">
                    <a:lumMod val="75000"/>
                  </a:schemeClr>
                </a:solidFill>
              </a:rPr>
              <a:t>), the </a:t>
            </a:r>
            <a:r>
              <a:rPr lang="en-US" sz="2600" dirty="0" err="1" smtClean="0">
                <a:solidFill>
                  <a:schemeClr val="accent1">
                    <a:lumMod val="75000"/>
                  </a:schemeClr>
                </a:solidFill>
              </a:rPr>
              <a:t>bipotential</a:t>
            </a:r>
            <a:r>
              <a:rPr lang="en-US" sz="2600" dirty="0" smtClean="0">
                <a:solidFill>
                  <a:schemeClr val="accent1">
                    <a:lumMod val="75000"/>
                  </a:schemeClr>
                </a:solidFill>
              </a:rPr>
              <a:t> gonad differentiates to testes under the influence of the SRY gen, (sex-determining region of the Y chromosome)</a:t>
            </a:r>
            <a:endParaRPr lang="ar-IQ" sz="2600" dirty="0">
              <a:solidFill>
                <a:schemeClr val="accent1">
                  <a:lumMod val="75000"/>
                </a:schemeClr>
              </a:solidFill>
            </a:endParaRPr>
          </a:p>
        </p:txBody>
      </p:sp>
      <p:sp>
        <p:nvSpPr>
          <p:cNvPr id="12" name="مستطيل 11"/>
          <p:cNvSpPr/>
          <p:nvPr/>
        </p:nvSpPr>
        <p:spPr>
          <a:xfrm>
            <a:off x="440153" y="3042663"/>
            <a:ext cx="9798217" cy="3293209"/>
          </a:xfrm>
          <a:prstGeom prst="rect">
            <a:avLst/>
          </a:prstGeom>
        </p:spPr>
        <p:txBody>
          <a:bodyPr wrap="square">
            <a:spAutoFit/>
          </a:bodyPr>
          <a:lstStyle/>
          <a:p>
            <a:r>
              <a:rPr lang="en-US" sz="2600" dirty="0">
                <a:solidFill>
                  <a:srgbClr val="5E07DD"/>
                </a:solidFill>
              </a:rPr>
              <a:t>The testis  differentiates into two cell types of cells ;</a:t>
            </a:r>
          </a:p>
          <a:p>
            <a:r>
              <a:rPr lang="en-US" sz="2600" dirty="0">
                <a:solidFill>
                  <a:srgbClr val="5E07DD"/>
                </a:solidFill>
              </a:rPr>
              <a:t>The </a:t>
            </a:r>
            <a:r>
              <a:rPr lang="en-US" sz="2600" dirty="0" err="1">
                <a:solidFill>
                  <a:srgbClr val="FF0000"/>
                </a:solidFill>
              </a:rPr>
              <a:t>Sertoli</a:t>
            </a:r>
            <a:r>
              <a:rPr lang="en-US" sz="2600" dirty="0">
                <a:solidFill>
                  <a:srgbClr val="5E07DD"/>
                </a:solidFill>
              </a:rPr>
              <a:t> cells produce (AMH) </a:t>
            </a:r>
            <a:r>
              <a:rPr lang="en-US" sz="2600" dirty="0" smtClean="0">
                <a:solidFill>
                  <a:srgbClr val="5E07DD"/>
                </a:solidFill>
              </a:rPr>
              <a:t>( AnteMullerian  </a:t>
            </a:r>
            <a:r>
              <a:rPr lang="en-US" sz="2600" dirty="0" err="1" smtClean="0">
                <a:solidFill>
                  <a:srgbClr val="5E07DD"/>
                </a:solidFill>
              </a:rPr>
              <a:t>Hormon</a:t>
            </a:r>
            <a:r>
              <a:rPr lang="en-US" sz="2600" dirty="0" smtClean="0">
                <a:solidFill>
                  <a:srgbClr val="5E07DD"/>
                </a:solidFill>
              </a:rPr>
              <a:t>) ------  </a:t>
            </a:r>
            <a:r>
              <a:rPr lang="en-US" sz="2600" dirty="0">
                <a:solidFill>
                  <a:srgbClr val="5E07DD"/>
                </a:solidFill>
              </a:rPr>
              <a:t>suppress further development of the Müllerian ducts</a:t>
            </a:r>
          </a:p>
          <a:p>
            <a:r>
              <a:rPr lang="en-US" sz="2600" dirty="0">
                <a:solidFill>
                  <a:srgbClr val="5E07DD"/>
                </a:solidFill>
              </a:rPr>
              <a:t>The </a:t>
            </a:r>
            <a:r>
              <a:rPr lang="en-US" sz="2600" dirty="0" err="1">
                <a:solidFill>
                  <a:srgbClr val="5E07DD"/>
                </a:solidFill>
              </a:rPr>
              <a:t>Leydig</a:t>
            </a:r>
            <a:r>
              <a:rPr lang="en-US" sz="2600" dirty="0">
                <a:solidFill>
                  <a:srgbClr val="5E07DD"/>
                </a:solidFill>
              </a:rPr>
              <a:t> cells produce testosterone ------  1) stimulate </a:t>
            </a:r>
            <a:r>
              <a:rPr lang="en-US" sz="2600" dirty="0" smtClean="0">
                <a:solidFill>
                  <a:srgbClr val="5E07DD"/>
                </a:solidFill>
              </a:rPr>
              <a:t>s the </a:t>
            </a:r>
            <a:r>
              <a:rPr lang="en-US" sz="2600" dirty="0" err="1">
                <a:solidFill>
                  <a:srgbClr val="5E07DD"/>
                </a:solidFill>
              </a:rPr>
              <a:t>Wolffian</a:t>
            </a:r>
            <a:r>
              <a:rPr lang="en-US" sz="2600" dirty="0">
                <a:solidFill>
                  <a:srgbClr val="5E07DD"/>
                </a:solidFill>
              </a:rPr>
              <a:t> ducts to develop into the vas  deferens, epididymis and seminal vesicles ------2)  converts to </a:t>
            </a:r>
            <a:r>
              <a:rPr lang="en-US" sz="2600" dirty="0" err="1">
                <a:solidFill>
                  <a:srgbClr val="5E07DD"/>
                </a:solidFill>
              </a:rPr>
              <a:t>dihydrotestosterone</a:t>
            </a:r>
            <a:r>
              <a:rPr lang="en-US" sz="2600" dirty="0">
                <a:solidFill>
                  <a:srgbClr val="5E07DD"/>
                </a:solidFill>
              </a:rPr>
              <a:t> in the external genital skin by 5-alpha-reductase which acts to </a:t>
            </a:r>
            <a:r>
              <a:rPr lang="en-US" sz="2600" dirty="0" err="1">
                <a:solidFill>
                  <a:srgbClr val="5E07DD"/>
                </a:solidFill>
              </a:rPr>
              <a:t>virilize</a:t>
            </a:r>
            <a:r>
              <a:rPr lang="en-US" sz="2600" dirty="0">
                <a:solidFill>
                  <a:srgbClr val="5E07DD"/>
                </a:solidFill>
              </a:rPr>
              <a:t> the external genitalia ( penis , scrotum and  </a:t>
            </a:r>
            <a:r>
              <a:rPr lang="en-US" sz="2600" dirty="0" smtClean="0">
                <a:solidFill>
                  <a:srgbClr val="5E07DD"/>
                </a:solidFill>
              </a:rPr>
              <a:t>prostate ).</a:t>
            </a:r>
            <a:endParaRPr lang="en-US" sz="2600" dirty="0">
              <a:solidFill>
                <a:srgbClr val="5E07DD"/>
              </a:solidFill>
            </a:endParaRPr>
          </a:p>
        </p:txBody>
      </p:sp>
    </p:spTree>
    <p:extLst>
      <p:ext uri="{BB962C8B-B14F-4D97-AF65-F5344CB8AC3E}">
        <p14:creationId xmlns:p14="http://schemas.microsoft.com/office/powerpoint/2010/main" val="1852902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226987" y="4878776"/>
            <a:ext cx="1965013" cy="1976437"/>
          </a:xfrm>
          <a:prstGeom prst="rect">
            <a:avLst/>
          </a:prstGeom>
          <a:effectLst>
            <a:outerShdw blurRad="50800" dist="50800" dir="5400000" algn="ctr" rotWithShape="0">
              <a:schemeClr val="bg1">
                <a:alpha val="0"/>
              </a:schemeClr>
            </a:outerShdw>
          </a:effec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430" y="763524"/>
            <a:ext cx="11809412"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607285" y="1512824"/>
            <a:ext cx="1240596" cy="523220"/>
          </a:xfrm>
          <a:prstGeom prst="rect">
            <a:avLst/>
          </a:prstGeom>
        </p:spPr>
        <p:txBody>
          <a:bodyPr wrap="none">
            <a:spAutoFit/>
          </a:bodyPr>
          <a:lstStyle/>
          <a:p>
            <a:r>
              <a:rPr lang="en-US" sz="2800" dirty="0">
                <a:solidFill>
                  <a:srgbClr val="FF0000"/>
                </a:solidFill>
              </a:rPr>
              <a:t>Female</a:t>
            </a:r>
            <a:endParaRPr lang="ar-IQ" sz="2800" dirty="0">
              <a:solidFill>
                <a:srgbClr val="FF0000"/>
              </a:solidFill>
            </a:endParaRPr>
          </a:p>
        </p:txBody>
      </p:sp>
      <p:sp>
        <p:nvSpPr>
          <p:cNvPr id="3" name="مستطيل 2"/>
          <p:cNvSpPr/>
          <p:nvPr/>
        </p:nvSpPr>
        <p:spPr>
          <a:xfrm>
            <a:off x="2085975" y="1611587"/>
            <a:ext cx="9544050" cy="2862322"/>
          </a:xfrm>
          <a:prstGeom prst="rect">
            <a:avLst/>
          </a:prstGeom>
        </p:spPr>
        <p:txBody>
          <a:bodyPr wrap="square">
            <a:spAutoFit/>
          </a:bodyPr>
          <a:lstStyle/>
          <a:p>
            <a:r>
              <a:rPr lang="en-US" sz="2600" dirty="0">
                <a:solidFill>
                  <a:srgbClr val="00B0F0"/>
                </a:solidFill>
              </a:rPr>
              <a:t>The female reproductive tract develops from Müllerian ducts in the absence of testicular AMH. </a:t>
            </a:r>
            <a:endParaRPr lang="en-US" sz="2600" dirty="0" smtClean="0">
              <a:solidFill>
                <a:srgbClr val="00B0F0"/>
              </a:solidFill>
            </a:endParaRPr>
          </a:p>
          <a:p>
            <a:r>
              <a:rPr lang="en-US" sz="2600" dirty="0">
                <a:solidFill>
                  <a:srgbClr val="00B0F0"/>
                </a:solidFill>
              </a:rPr>
              <a:t>T</a:t>
            </a:r>
            <a:r>
              <a:rPr lang="en-US" sz="2600" dirty="0" smtClean="0">
                <a:solidFill>
                  <a:srgbClr val="00B0F0"/>
                </a:solidFill>
              </a:rPr>
              <a:t>he </a:t>
            </a:r>
            <a:r>
              <a:rPr lang="en-US" sz="2600" dirty="0">
                <a:solidFill>
                  <a:srgbClr val="00B0F0"/>
                </a:solidFill>
              </a:rPr>
              <a:t>paired Müllerian ducts, which grow in a caudal and medial direction and fuse in the midline. The midline fusion of these structures produces the uterus, cervix and upper vagina, and the Fallopian tubes.</a:t>
            </a:r>
          </a:p>
          <a:p>
            <a:endParaRPr lang="en-US" sz="2400" dirty="0"/>
          </a:p>
        </p:txBody>
      </p:sp>
    </p:spTree>
    <p:extLst>
      <p:ext uri="{BB962C8B-B14F-4D97-AF65-F5344CB8AC3E}">
        <p14:creationId xmlns:p14="http://schemas.microsoft.com/office/powerpoint/2010/main" val="2681419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40" y="674624"/>
            <a:ext cx="1105956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627817" y="1191546"/>
            <a:ext cx="7898346" cy="5570756"/>
          </a:xfrm>
          <a:prstGeom prst="rect">
            <a:avLst/>
          </a:prstGeom>
        </p:spPr>
        <p:txBody>
          <a:bodyPr wrap="square">
            <a:spAutoFit/>
          </a:bodyPr>
          <a:lstStyle/>
          <a:p>
            <a:r>
              <a:rPr lang="en-US" sz="2400" dirty="0"/>
              <a:t>The </a:t>
            </a:r>
            <a:r>
              <a:rPr lang="en-US" sz="2400" dirty="0">
                <a:solidFill>
                  <a:srgbClr val="FF0000"/>
                </a:solidFill>
              </a:rPr>
              <a:t>cloaca</a:t>
            </a:r>
            <a:r>
              <a:rPr lang="en-US" sz="2400" dirty="0"/>
              <a:t> is the shared component of the </a:t>
            </a:r>
            <a:r>
              <a:rPr lang="en-US" sz="2400" dirty="0" err="1">
                <a:solidFill>
                  <a:srgbClr val="FF0000"/>
                </a:solidFill>
              </a:rPr>
              <a:t>anorectal</a:t>
            </a:r>
            <a:r>
              <a:rPr lang="en-US" sz="2400" dirty="0"/>
              <a:t> and </a:t>
            </a:r>
            <a:r>
              <a:rPr lang="en-US" sz="2400" dirty="0">
                <a:solidFill>
                  <a:srgbClr val="FF0000"/>
                </a:solidFill>
              </a:rPr>
              <a:t>urogenital </a:t>
            </a:r>
            <a:r>
              <a:rPr lang="en-US" sz="2400" dirty="0"/>
              <a:t>passages at the 5th week of gestation that subdivides into two separate channels during the 6th and 7th weeks. </a:t>
            </a:r>
            <a:endParaRPr lang="en-US" sz="2400" dirty="0" smtClean="0"/>
          </a:p>
          <a:p>
            <a:r>
              <a:rPr lang="en-US" sz="2400" dirty="0" smtClean="0"/>
              <a:t>The </a:t>
            </a:r>
            <a:r>
              <a:rPr lang="en-US" sz="2400" dirty="0"/>
              <a:t>cloaca splits into the </a:t>
            </a:r>
            <a:r>
              <a:rPr lang="en-US" sz="2400" dirty="0">
                <a:solidFill>
                  <a:srgbClr val="FF0000"/>
                </a:solidFill>
              </a:rPr>
              <a:t>urogenital sinus </a:t>
            </a:r>
            <a:r>
              <a:rPr lang="en-US" sz="2400" dirty="0"/>
              <a:t>anteriorly and the </a:t>
            </a:r>
            <a:r>
              <a:rPr lang="en-US" sz="2400" dirty="0">
                <a:solidFill>
                  <a:srgbClr val="FF0000"/>
                </a:solidFill>
              </a:rPr>
              <a:t>anal canal </a:t>
            </a:r>
            <a:r>
              <a:rPr lang="en-US" sz="2400" dirty="0"/>
              <a:t>posteriorly.  The urogenital sinus is a common channel into which both the urinary and genital tracts open. </a:t>
            </a:r>
          </a:p>
          <a:p>
            <a:endParaRPr lang="en-US" sz="2000" dirty="0" smtClean="0"/>
          </a:p>
          <a:p>
            <a:r>
              <a:rPr lang="en-US" sz="2400" dirty="0" smtClean="0"/>
              <a:t>The </a:t>
            </a:r>
            <a:r>
              <a:rPr lang="en-US" sz="2400" dirty="0"/>
              <a:t>caudal extension of the Müllerian ducts projects into the posterior wall of </a:t>
            </a:r>
            <a:r>
              <a:rPr lang="en-US" sz="2400" dirty="0" smtClean="0"/>
              <a:t>the  urogenital </a:t>
            </a:r>
            <a:r>
              <a:rPr lang="en-US" sz="2400" dirty="0"/>
              <a:t>sinus as the Müllerian tubercle. The Müllerian tubercles and the urogenital sinus fuse to </a:t>
            </a:r>
            <a:r>
              <a:rPr lang="en-US" sz="2400" dirty="0" smtClean="0"/>
              <a:t>form the </a:t>
            </a:r>
            <a:r>
              <a:rPr lang="en-US" sz="2400" dirty="0"/>
              <a:t>vaginal plate, which extends from the Müllerian ducts to the urogenital sinus. This plate begins to canalize, starting at the hymen creating the vagina and proceeding upwards to the cervix .</a:t>
            </a: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6163" y="1804086"/>
            <a:ext cx="3192871" cy="314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417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sp>
        <p:nvSpPr>
          <p:cNvPr id="2" name="مستطيل 1"/>
          <p:cNvSpPr/>
          <p:nvPr/>
        </p:nvSpPr>
        <p:spPr>
          <a:xfrm>
            <a:off x="443709" y="1030843"/>
            <a:ext cx="7663701" cy="523220"/>
          </a:xfrm>
          <a:prstGeom prst="rect">
            <a:avLst/>
          </a:prstGeom>
        </p:spPr>
        <p:txBody>
          <a:bodyPr wrap="none">
            <a:spAutoFit/>
          </a:bodyPr>
          <a:lstStyle/>
          <a:p>
            <a:r>
              <a:rPr lang="en-US" sz="2800" dirty="0">
                <a:solidFill>
                  <a:srgbClr val="008000"/>
                </a:solidFill>
              </a:rPr>
              <a:t>Development of External Genital Organs in Females</a:t>
            </a:r>
            <a:endParaRPr lang="ar-IQ" sz="2800" dirty="0">
              <a:solidFill>
                <a:srgbClr val="008000"/>
              </a:solidFill>
            </a:endParaRPr>
          </a:p>
        </p:txBody>
      </p:sp>
      <p:sp>
        <p:nvSpPr>
          <p:cNvPr id="3" name="مستطيل 2"/>
          <p:cNvSpPr/>
          <p:nvPr/>
        </p:nvSpPr>
        <p:spPr>
          <a:xfrm>
            <a:off x="1301409" y="2039313"/>
            <a:ext cx="5791369" cy="4339650"/>
          </a:xfrm>
          <a:prstGeom prst="rect">
            <a:avLst/>
          </a:prstGeom>
        </p:spPr>
        <p:txBody>
          <a:bodyPr wrap="square">
            <a:spAutoFit/>
          </a:bodyPr>
          <a:lstStyle/>
          <a:p>
            <a:pPr marL="342900" lvl="0" indent="-342900">
              <a:lnSpc>
                <a:spcPct val="115000"/>
              </a:lnSpc>
              <a:buFont typeface="Symbol"/>
              <a:buChar char=""/>
            </a:pPr>
            <a:r>
              <a:rPr lang="en-US" sz="2400" b="1" dirty="0">
                <a:solidFill>
                  <a:srgbClr val="030303"/>
                </a:solidFill>
                <a:latin typeface="Arial"/>
                <a:ea typeface="Calibri"/>
                <a:cs typeface="Arial"/>
              </a:rPr>
              <a:t>Clitoris </a:t>
            </a:r>
            <a:r>
              <a:rPr lang="en-US" sz="2400" dirty="0">
                <a:solidFill>
                  <a:srgbClr val="030303"/>
                </a:solidFill>
                <a:latin typeface="Arial"/>
                <a:ea typeface="BookAntiqua"/>
                <a:cs typeface="Arial"/>
              </a:rPr>
              <a:t>is developed from the genital tubercle.</a:t>
            </a:r>
            <a:endParaRPr lang="en-US" sz="2400" dirty="0">
              <a:ea typeface="Calibri"/>
              <a:cs typeface="Arial"/>
            </a:endParaRPr>
          </a:p>
          <a:p>
            <a:pPr marL="342900" lvl="0" indent="-342900">
              <a:lnSpc>
                <a:spcPct val="115000"/>
              </a:lnSpc>
              <a:buFont typeface="Symbol"/>
              <a:buChar char=""/>
            </a:pPr>
            <a:r>
              <a:rPr lang="en-US" sz="2400" b="1" dirty="0">
                <a:solidFill>
                  <a:srgbClr val="030303"/>
                </a:solidFill>
                <a:latin typeface="Arial"/>
                <a:ea typeface="Calibri"/>
                <a:cs typeface="Arial"/>
              </a:rPr>
              <a:t>Labia </a:t>
            </a:r>
            <a:r>
              <a:rPr lang="en-US" sz="2400" b="1" dirty="0" err="1">
                <a:solidFill>
                  <a:srgbClr val="030303"/>
                </a:solidFill>
                <a:latin typeface="Arial"/>
                <a:ea typeface="Calibri"/>
                <a:cs typeface="Arial"/>
              </a:rPr>
              <a:t>minora</a:t>
            </a:r>
            <a:r>
              <a:rPr lang="en-US" sz="2400" b="1" dirty="0">
                <a:solidFill>
                  <a:srgbClr val="030303"/>
                </a:solidFill>
                <a:latin typeface="Arial"/>
                <a:ea typeface="Calibri"/>
                <a:cs typeface="Arial"/>
              </a:rPr>
              <a:t> </a:t>
            </a:r>
            <a:r>
              <a:rPr lang="en-US" sz="2400" dirty="0">
                <a:solidFill>
                  <a:srgbClr val="030303"/>
                </a:solidFill>
                <a:latin typeface="Arial"/>
                <a:ea typeface="BookAntiqua"/>
                <a:cs typeface="Arial"/>
              </a:rPr>
              <a:t>are developed from the genital folds.</a:t>
            </a:r>
            <a:endParaRPr lang="en-US" sz="2400" dirty="0">
              <a:ea typeface="Calibri"/>
              <a:cs typeface="Arial"/>
            </a:endParaRPr>
          </a:p>
          <a:p>
            <a:pPr marL="342900" lvl="0" indent="-342900">
              <a:lnSpc>
                <a:spcPct val="115000"/>
              </a:lnSpc>
              <a:buFont typeface="Symbol"/>
              <a:buChar char=""/>
            </a:pPr>
            <a:r>
              <a:rPr lang="en-US" sz="2400" b="1" dirty="0">
                <a:solidFill>
                  <a:srgbClr val="030303"/>
                </a:solidFill>
                <a:latin typeface="Arial"/>
                <a:ea typeface="Calibri"/>
                <a:cs typeface="Arial"/>
              </a:rPr>
              <a:t>Labia </a:t>
            </a:r>
            <a:r>
              <a:rPr lang="en-US" sz="2400" b="1" dirty="0" err="1">
                <a:solidFill>
                  <a:srgbClr val="030303"/>
                </a:solidFill>
                <a:latin typeface="Arial"/>
                <a:ea typeface="Calibri"/>
                <a:cs typeface="Arial"/>
              </a:rPr>
              <a:t>majora</a:t>
            </a:r>
            <a:r>
              <a:rPr lang="en-US" sz="2400" b="1" dirty="0">
                <a:solidFill>
                  <a:srgbClr val="030303"/>
                </a:solidFill>
                <a:latin typeface="Arial"/>
                <a:ea typeface="Calibri"/>
                <a:cs typeface="Arial"/>
              </a:rPr>
              <a:t> </a:t>
            </a:r>
            <a:r>
              <a:rPr lang="en-US" sz="2400" dirty="0">
                <a:solidFill>
                  <a:srgbClr val="030303"/>
                </a:solidFill>
                <a:latin typeface="Arial"/>
                <a:ea typeface="BookAntiqua"/>
                <a:cs typeface="Arial"/>
              </a:rPr>
              <a:t>are developed from the genital swellings.</a:t>
            </a:r>
            <a:endParaRPr lang="en-US" sz="2400" dirty="0">
              <a:ea typeface="Calibri"/>
              <a:cs typeface="Arial"/>
            </a:endParaRPr>
          </a:p>
          <a:p>
            <a:pPr marL="342900" lvl="0" indent="-342900">
              <a:lnSpc>
                <a:spcPct val="115000"/>
              </a:lnSpc>
              <a:buFont typeface="Symbol"/>
              <a:buChar char=""/>
            </a:pPr>
            <a:r>
              <a:rPr lang="en-US" sz="2400" b="1" dirty="0">
                <a:solidFill>
                  <a:srgbClr val="030303"/>
                </a:solidFill>
                <a:latin typeface="Arial"/>
                <a:ea typeface="Calibri"/>
                <a:cs typeface="Arial"/>
              </a:rPr>
              <a:t>The </a:t>
            </a:r>
            <a:r>
              <a:rPr lang="en-US" sz="2400" b="1" dirty="0" err="1">
                <a:solidFill>
                  <a:srgbClr val="030303"/>
                </a:solidFill>
                <a:latin typeface="Arial"/>
                <a:ea typeface="Calibri"/>
                <a:cs typeface="Arial"/>
              </a:rPr>
              <a:t>Bartholin’s</a:t>
            </a:r>
            <a:r>
              <a:rPr lang="en-US" sz="2400" b="1" dirty="0">
                <a:solidFill>
                  <a:srgbClr val="030303"/>
                </a:solidFill>
                <a:latin typeface="Arial"/>
                <a:ea typeface="Calibri"/>
                <a:cs typeface="Arial"/>
              </a:rPr>
              <a:t> glands </a:t>
            </a:r>
            <a:r>
              <a:rPr lang="en-US" sz="2400" dirty="0">
                <a:solidFill>
                  <a:srgbClr val="030303"/>
                </a:solidFill>
                <a:latin typeface="Arial"/>
                <a:ea typeface="BookAntiqua"/>
                <a:cs typeface="Arial"/>
              </a:rPr>
              <a:t>are developed from urogenital sinus .</a:t>
            </a:r>
            <a:endParaRPr lang="en-US" sz="2400" dirty="0">
              <a:ea typeface="Calibri"/>
              <a:cs typeface="Arial"/>
            </a:endParaRPr>
          </a:p>
          <a:p>
            <a:pPr marL="342900" lvl="0" indent="-342900">
              <a:lnSpc>
                <a:spcPct val="115000"/>
              </a:lnSpc>
              <a:buFont typeface="Symbol"/>
              <a:buChar char=""/>
            </a:pPr>
            <a:r>
              <a:rPr lang="en-US" sz="2400" b="1" dirty="0">
                <a:solidFill>
                  <a:srgbClr val="030303"/>
                </a:solidFill>
                <a:latin typeface="Arial"/>
                <a:ea typeface="Calibri"/>
                <a:cs typeface="Arial"/>
              </a:rPr>
              <a:t>The vestibule </a:t>
            </a:r>
            <a:r>
              <a:rPr lang="en-US" sz="2400" dirty="0">
                <a:solidFill>
                  <a:srgbClr val="030303"/>
                </a:solidFill>
                <a:latin typeface="Arial"/>
                <a:ea typeface="BookAntiqua"/>
                <a:cs typeface="Arial"/>
              </a:rPr>
              <a:t>develops from the urogenital sinus</a:t>
            </a:r>
            <a:endParaRPr lang="en-US" sz="2400" dirty="0">
              <a:ea typeface="Calibri"/>
              <a:cs typeface="Aria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9469" y="1554063"/>
            <a:ext cx="4127157" cy="4761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58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sp>
        <p:nvSpPr>
          <p:cNvPr id="2" name="مستطيل 1"/>
          <p:cNvSpPr/>
          <p:nvPr/>
        </p:nvSpPr>
        <p:spPr>
          <a:xfrm>
            <a:off x="588190" y="1076980"/>
            <a:ext cx="5976636" cy="523220"/>
          </a:xfrm>
          <a:prstGeom prst="rect">
            <a:avLst/>
          </a:prstGeom>
        </p:spPr>
        <p:txBody>
          <a:bodyPr wrap="none">
            <a:spAutoFit/>
          </a:bodyPr>
          <a:lstStyle/>
          <a:p>
            <a:r>
              <a:rPr lang="en-US" sz="2800" dirty="0"/>
              <a:t>Development of Internal Genital Organs</a:t>
            </a:r>
            <a:endParaRPr lang="ar-IQ" sz="2800" dirty="0"/>
          </a:p>
        </p:txBody>
      </p:sp>
      <p:sp>
        <p:nvSpPr>
          <p:cNvPr id="3" name="مستطيل 2"/>
          <p:cNvSpPr/>
          <p:nvPr/>
        </p:nvSpPr>
        <p:spPr>
          <a:xfrm>
            <a:off x="811764" y="1641931"/>
            <a:ext cx="7244841" cy="830997"/>
          </a:xfrm>
          <a:prstGeom prst="rect">
            <a:avLst/>
          </a:prstGeom>
        </p:spPr>
        <p:txBody>
          <a:bodyPr wrap="square">
            <a:spAutoFit/>
          </a:bodyPr>
          <a:lstStyle/>
          <a:p>
            <a:r>
              <a:rPr lang="en-US" sz="2400" dirty="0"/>
              <a:t>They develop from two Müllerian ducts one on either side </a:t>
            </a:r>
            <a:r>
              <a:rPr lang="en-US" sz="2400" dirty="0" smtClean="0"/>
              <a:t>  and </a:t>
            </a:r>
            <a:r>
              <a:rPr lang="en-US" sz="2400" dirty="0"/>
              <a:t>grow caudally and fuse in midline</a:t>
            </a:r>
            <a:endParaRPr lang="ar-IQ" sz="2400" dirty="0"/>
          </a:p>
        </p:txBody>
      </p:sp>
      <p:sp>
        <p:nvSpPr>
          <p:cNvPr id="10" name="مستطيل 9"/>
          <p:cNvSpPr/>
          <p:nvPr/>
        </p:nvSpPr>
        <p:spPr>
          <a:xfrm>
            <a:off x="1115688" y="4232980"/>
            <a:ext cx="3576877" cy="523220"/>
          </a:xfrm>
          <a:prstGeom prst="rect">
            <a:avLst/>
          </a:prstGeom>
        </p:spPr>
        <p:txBody>
          <a:bodyPr wrap="none">
            <a:spAutoFit/>
          </a:bodyPr>
          <a:lstStyle/>
          <a:p>
            <a:r>
              <a:rPr lang="en-US" sz="2800" dirty="0">
                <a:solidFill>
                  <a:srgbClr val="FF0000"/>
                </a:solidFill>
              </a:rPr>
              <a:t>Development of Vagina</a:t>
            </a:r>
            <a:endParaRPr lang="ar-IQ" sz="2800" dirty="0">
              <a:solidFill>
                <a:srgbClr val="FF0000"/>
              </a:solidFill>
            </a:endParaRPr>
          </a:p>
        </p:txBody>
      </p:sp>
      <p:sp>
        <p:nvSpPr>
          <p:cNvPr id="11" name="مستطيل 10"/>
          <p:cNvSpPr/>
          <p:nvPr/>
        </p:nvSpPr>
        <p:spPr>
          <a:xfrm>
            <a:off x="868490" y="4741700"/>
            <a:ext cx="7534106" cy="1569660"/>
          </a:xfrm>
          <a:prstGeom prst="rect">
            <a:avLst/>
          </a:prstGeom>
        </p:spPr>
        <p:txBody>
          <a:bodyPr wrap="square">
            <a:spAutoFit/>
          </a:bodyPr>
          <a:lstStyle/>
          <a:p>
            <a:r>
              <a:rPr lang="en-US" sz="2400" dirty="0">
                <a:solidFill>
                  <a:srgbClr val="00B0F0"/>
                </a:solidFill>
              </a:rPr>
              <a:t>Upper 2/3rd  from the Müllerian duct </a:t>
            </a:r>
          </a:p>
          <a:p>
            <a:r>
              <a:rPr lang="en-US" sz="2400" dirty="0">
                <a:solidFill>
                  <a:srgbClr val="00B0F0"/>
                </a:solidFill>
              </a:rPr>
              <a:t>Lower 1/3rd  from the urogenital sinus </a:t>
            </a:r>
          </a:p>
          <a:p>
            <a:r>
              <a:rPr lang="en-US" sz="2400" dirty="0">
                <a:solidFill>
                  <a:srgbClr val="00B0F0"/>
                </a:solidFill>
              </a:rPr>
              <a:t>Canalization of the solid vaginal plate occurs at 20 weeks</a:t>
            </a:r>
          </a:p>
          <a:p>
            <a:r>
              <a:rPr lang="en-US" sz="2400" dirty="0">
                <a:solidFill>
                  <a:srgbClr val="00B0F0"/>
                </a:solidFill>
              </a:rPr>
              <a:t>((fails to occur it leads to – transverse vaginal septum))</a:t>
            </a:r>
          </a:p>
        </p:txBody>
      </p:sp>
      <p:sp>
        <p:nvSpPr>
          <p:cNvPr id="12" name="مستطيل 11"/>
          <p:cNvSpPr/>
          <p:nvPr/>
        </p:nvSpPr>
        <p:spPr>
          <a:xfrm>
            <a:off x="894002" y="3051762"/>
            <a:ext cx="7508594" cy="1107996"/>
          </a:xfrm>
          <a:prstGeom prst="rect">
            <a:avLst/>
          </a:prstGeom>
        </p:spPr>
        <p:txBody>
          <a:bodyPr wrap="square">
            <a:spAutoFit/>
          </a:bodyPr>
          <a:lstStyle/>
          <a:p>
            <a:r>
              <a:rPr lang="en-US" sz="2400" dirty="0"/>
              <a:t>Uterus is developed by the fusion </a:t>
            </a:r>
            <a:r>
              <a:rPr lang="en-US" sz="2400" dirty="0" smtClean="0"/>
              <a:t> </a:t>
            </a:r>
            <a:r>
              <a:rPr lang="en-US" sz="2400" b="1" dirty="0" smtClean="0"/>
              <a:t>of </a:t>
            </a:r>
            <a:r>
              <a:rPr lang="en-US" sz="2400" b="1" dirty="0"/>
              <a:t>Müllerian ducts</a:t>
            </a:r>
            <a:r>
              <a:rPr lang="en-US" sz="2400" dirty="0"/>
              <a:t>, </a:t>
            </a:r>
            <a:r>
              <a:rPr lang="en-US" sz="2400" dirty="0" smtClean="0"/>
              <a:t>                                   which </a:t>
            </a:r>
            <a:r>
              <a:rPr lang="en-US" sz="2400" dirty="0"/>
              <a:t>begins at 7–8 </a:t>
            </a:r>
            <a:r>
              <a:rPr lang="en-US" sz="2400" dirty="0" err="1" smtClean="0"/>
              <a:t>wks</a:t>
            </a:r>
            <a:r>
              <a:rPr lang="en-US" sz="2400" dirty="0" smtClean="0"/>
              <a:t> and </a:t>
            </a:r>
            <a:r>
              <a:rPr lang="en-US" sz="2400" dirty="0"/>
              <a:t>completes by 12th week</a:t>
            </a:r>
          </a:p>
          <a:p>
            <a:endParaRPr lang="ar-IQ" dirty="0"/>
          </a:p>
        </p:txBody>
      </p:sp>
      <p:sp>
        <p:nvSpPr>
          <p:cNvPr id="13" name="مستطيل 12"/>
          <p:cNvSpPr/>
          <p:nvPr/>
        </p:nvSpPr>
        <p:spPr>
          <a:xfrm>
            <a:off x="811764" y="2422122"/>
            <a:ext cx="3631507" cy="523220"/>
          </a:xfrm>
          <a:prstGeom prst="rect">
            <a:avLst/>
          </a:prstGeom>
        </p:spPr>
        <p:txBody>
          <a:bodyPr wrap="none">
            <a:spAutoFit/>
          </a:bodyPr>
          <a:lstStyle/>
          <a:p>
            <a:r>
              <a:rPr lang="en-US" sz="2800" dirty="0">
                <a:solidFill>
                  <a:srgbClr val="FF0000"/>
                </a:solidFill>
              </a:rPr>
              <a:t>Development</a:t>
            </a:r>
            <a:r>
              <a:rPr lang="en-US" sz="2800" dirty="0"/>
              <a:t> </a:t>
            </a:r>
            <a:r>
              <a:rPr lang="en-US" sz="2800" dirty="0">
                <a:solidFill>
                  <a:srgbClr val="FF0000"/>
                </a:solidFill>
              </a:rPr>
              <a:t>of uterus </a:t>
            </a:r>
            <a:endParaRPr lang="ar-IQ" sz="2800" dirty="0">
              <a:solidFill>
                <a:srgbClr val="FF0000"/>
              </a:solidFill>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8914" y="879268"/>
            <a:ext cx="3371850" cy="278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332" y="3861322"/>
            <a:ext cx="3192432" cy="276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166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sz="2400" dirty="0" err="1"/>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9186</TotalTime>
  <Words>2866</Words>
  <Application>Microsoft Office PowerPoint</Application>
  <PresentationFormat>Widescreen</PresentationFormat>
  <Paragraphs>253</Paragraphs>
  <Slides>29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BookAntiqua</vt:lpstr>
      <vt:lpstr>Britannic Bold</vt:lpstr>
      <vt:lpstr>Calibri</vt:lpstr>
      <vt:lpstr>Calibri Light</vt:lpstr>
      <vt:lpstr>LiberationSerif</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msi</dc:creator>
  <cp:lastModifiedBy>msi</cp:lastModifiedBy>
  <cp:revision>98</cp:revision>
  <dcterms:created xsi:type="dcterms:W3CDTF">2022-04-04T12:07:05Z</dcterms:created>
  <dcterms:modified xsi:type="dcterms:W3CDTF">2022-04-16T09:37:19Z</dcterms:modified>
</cp:coreProperties>
</file>